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70" r:id="rId2"/>
    <p:sldId id="298" r:id="rId3"/>
    <p:sldId id="301" r:id="rId4"/>
    <p:sldId id="300" r:id="rId5"/>
    <p:sldId id="303" r:id="rId6"/>
    <p:sldId id="304" r:id="rId7"/>
    <p:sldId id="299" r:id="rId8"/>
    <p:sldId id="271" r:id="rId9"/>
    <p:sldId id="272" r:id="rId10"/>
    <p:sldId id="279" r:id="rId11"/>
    <p:sldId id="278" r:id="rId12"/>
    <p:sldId id="277" r:id="rId13"/>
    <p:sldId id="288" r:id="rId14"/>
    <p:sldId id="276" r:id="rId15"/>
    <p:sldId id="275" r:id="rId16"/>
    <p:sldId id="274" r:id="rId17"/>
    <p:sldId id="273" r:id="rId18"/>
    <p:sldId id="280" r:id="rId19"/>
    <p:sldId id="281" r:id="rId20"/>
    <p:sldId id="286" r:id="rId21"/>
    <p:sldId id="290" r:id="rId22"/>
    <p:sldId id="291" r:id="rId23"/>
    <p:sldId id="293" r:id="rId24"/>
    <p:sldId id="292" r:id="rId25"/>
    <p:sldId id="289" r:id="rId26"/>
    <p:sldId id="329" r:id="rId27"/>
    <p:sldId id="296" r:id="rId28"/>
    <p:sldId id="297"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287" r:id="rId42"/>
    <p:sldId id="318" r:id="rId43"/>
    <p:sldId id="319" r:id="rId44"/>
    <p:sldId id="320" r:id="rId45"/>
    <p:sldId id="321" r:id="rId46"/>
    <p:sldId id="322" r:id="rId47"/>
    <p:sldId id="323" r:id="rId48"/>
    <p:sldId id="325" r:id="rId49"/>
    <p:sldId id="326" r:id="rId50"/>
    <p:sldId id="327" r:id="rId51"/>
    <p:sldId id="328"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092"/>
    <a:srgbClr val="7030A0"/>
    <a:srgbClr val="A97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5" autoAdjust="0"/>
    <p:restoredTop sz="94681" autoAdjust="0"/>
  </p:normalViewPr>
  <p:slideViewPr>
    <p:cSldViewPr>
      <p:cViewPr varScale="1">
        <p:scale>
          <a:sx n="158" d="100"/>
          <a:sy n="158" d="100"/>
        </p:scale>
        <p:origin x="-21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4481F7C-51ED-4EB7-AEF6-3A3ED07B533E}" type="datetimeFigureOut">
              <a:rPr lang="en-US"/>
              <a:pPr>
                <a:defRPr/>
              </a:pPr>
              <a:t>10/8/2015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47E2965-35DF-4D0F-9351-3E6083A0AA96}" type="slidenum">
              <a:rPr lang="en-US"/>
              <a:pPr>
                <a:defRPr/>
              </a:pPr>
              <a:t>‹#›</a:t>
            </a:fld>
            <a:endParaRPr lang="en-US"/>
          </a:p>
        </p:txBody>
      </p:sp>
    </p:spTree>
    <p:extLst>
      <p:ext uri="{BB962C8B-B14F-4D97-AF65-F5344CB8AC3E}">
        <p14:creationId xmlns:p14="http://schemas.microsoft.com/office/powerpoint/2010/main" val="1702149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41246A-A48E-4798-9BD1-3B21019356CE}" type="slidenum">
              <a:rPr lang="en-US" smtClean="0">
                <a:ea typeface="Microsoft YaHei" pitchFamily="34" charset="-122"/>
              </a:rPr>
              <a:pPr fontAlgn="base">
                <a:spcBef>
                  <a:spcPct val="0"/>
                </a:spcBef>
                <a:spcAft>
                  <a:spcPct val="0"/>
                </a:spcAft>
                <a:defRPr/>
              </a:pPr>
              <a:t>1</a:t>
            </a:fld>
            <a:endParaRPr lang="en-US" smtClean="0">
              <a:ea typeface="Microsoft YaHei" pitchFamily="34" charset="-122"/>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85EE3F9-6211-430B-9BB9-4C2E7ECDB99A}" type="slidenum">
              <a:rPr lang="en-US" altLang="en-US">
                <a:solidFill>
                  <a:srgbClr val="000000"/>
                </a:solidFill>
                <a:latin typeface="Times New Roman" pitchFamily="18" charset="0"/>
              </a:rPr>
              <a:pPr algn="r" eaLnBrk="1" hangingPunct="1">
                <a:spcBef>
                  <a:spcPct val="0"/>
                </a:spcBef>
              </a:pPr>
              <a:t>1</a:t>
            </a:fld>
            <a:endParaRPr lang="en-US" altLang="en-US">
              <a:solidFill>
                <a:srgbClr val="000000"/>
              </a:solidFill>
              <a:latin typeface="Times New Roman" pitchFamily="18" charset="0"/>
            </a:endParaRPr>
          </a:p>
        </p:txBody>
      </p:sp>
      <p:sp>
        <p:nvSpPr>
          <p:cNvPr id="3379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379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CE50CB-CAFE-4094-A1B8-4D9E6C8F63AE}" type="slidenum">
              <a:rPr lang="en-US" smtClean="0">
                <a:ea typeface="Microsoft YaHei" pitchFamily="34" charset="-122"/>
              </a:rPr>
              <a:pPr fontAlgn="base">
                <a:spcBef>
                  <a:spcPct val="0"/>
                </a:spcBef>
                <a:spcAft>
                  <a:spcPct val="0"/>
                </a:spcAft>
                <a:defRPr/>
              </a:pPr>
              <a:t>10</a:t>
            </a:fld>
            <a:endParaRPr lang="en-US" smtClean="0">
              <a:ea typeface="Microsoft YaHei" pitchFamily="34" charset="-122"/>
            </a:endParaRPr>
          </a:p>
        </p:txBody>
      </p:sp>
      <p:sp>
        <p:nvSpPr>
          <p:cNvPr id="3686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993F4AB1-E299-4445-BEC1-47BBF0AA42E6}" type="slidenum">
              <a:rPr lang="en-US" altLang="en-US">
                <a:solidFill>
                  <a:srgbClr val="000000"/>
                </a:solidFill>
                <a:latin typeface="Times New Roman" pitchFamily="18" charset="0"/>
              </a:rPr>
              <a:pPr algn="r" eaLnBrk="1" hangingPunct="1">
                <a:spcBef>
                  <a:spcPct val="0"/>
                </a:spcBef>
              </a:pPr>
              <a:t>10</a:t>
            </a:fld>
            <a:endParaRPr lang="en-US" altLang="en-US">
              <a:solidFill>
                <a:srgbClr val="000000"/>
              </a:solidFill>
              <a:latin typeface="Times New Roman" pitchFamily="18" charset="0"/>
            </a:endParaRPr>
          </a:p>
        </p:txBody>
      </p:sp>
      <p:sp>
        <p:nvSpPr>
          <p:cNvPr id="3686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6869"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85D9C-74A9-4BC9-9076-44397FACC820}" type="slidenum">
              <a:rPr lang="en-US" smtClean="0">
                <a:ea typeface="Microsoft YaHei" pitchFamily="34" charset="-122"/>
              </a:rPr>
              <a:pPr fontAlgn="base">
                <a:spcBef>
                  <a:spcPct val="0"/>
                </a:spcBef>
                <a:spcAft>
                  <a:spcPct val="0"/>
                </a:spcAft>
                <a:defRPr/>
              </a:pPr>
              <a:t>11</a:t>
            </a:fld>
            <a:endParaRPr lang="en-US" smtClean="0">
              <a:ea typeface="Microsoft YaHei" pitchFamily="34" charset="-122"/>
            </a:endParaRPr>
          </a:p>
        </p:txBody>
      </p:sp>
      <p:sp>
        <p:nvSpPr>
          <p:cNvPr id="3789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C02AADE4-24CE-4C28-BE80-4219FD42CDFA}" type="slidenum">
              <a:rPr lang="en-US" altLang="en-US">
                <a:solidFill>
                  <a:srgbClr val="000000"/>
                </a:solidFill>
                <a:latin typeface="Times New Roman" pitchFamily="18" charset="0"/>
              </a:rPr>
              <a:pPr algn="r" eaLnBrk="1" hangingPunct="1">
                <a:spcBef>
                  <a:spcPct val="0"/>
                </a:spcBef>
              </a:pPr>
              <a:t>11</a:t>
            </a:fld>
            <a:endParaRPr lang="en-US" altLang="en-US">
              <a:solidFill>
                <a:srgbClr val="000000"/>
              </a:solidFill>
              <a:latin typeface="Times New Roman" pitchFamily="18" charset="0"/>
            </a:endParaRPr>
          </a:p>
        </p:txBody>
      </p:sp>
      <p:sp>
        <p:nvSpPr>
          <p:cNvPr id="3789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9463F3-F044-49CB-8A34-433CC040EBA2}" type="slidenum">
              <a:rPr lang="en-US" smtClean="0">
                <a:ea typeface="Microsoft YaHei" pitchFamily="34" charset="-122"/>
              </a:rPr>
              <a:pPr fontAlgn="base">
                <a:spcBef>
                  <a:spcPct val="0"/>
                </a:spcBef>
                <a:spcAft>
                  <a:spcPct val="0"/>
                </a:spcAft>
                <a:defRPr/>
              </a:pPr>
              <a:t>12</a:t>
            </a:fld>
            <a:endParaRPr lang="en-US" smtClean="0">
              <a:ea typeface="Microsoft YaHei" pitchFamily="34" charset="-122"/>
            </a:endParaRPr>
          </a:p>
        </p:txBody>
      </p:sp>
      <p:sp>
        <p:nvSpPr>
          <p:cNvPr id="3891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148479B8-9C6C-47E8-8894-57B1510F3080}" type="slidenum">
              <a:rPr lang="en-US" altLang="en-US">
                <a:solidFill>
                  <a:srgbClr val="000000"/>
                </a:solidFill>
                <a:latin typeface="Times New Roman" pitchFamily="18" charset="0"/>
              </a:rPr>
              <a:pPr algn="r" eaLnBrk="1" hangingPunct="1">
                <a:spcBef>
                  <a:spcPct val="0"/>
                </a:spcBef>
              </a:pPr>
              <a:t>12</a:t>
            </a:fld>
            <a:endParaRPr lang="en-US" altLang="en-US">
              <a:solidFill>
                <a:srgbClr val="000000"/>
              </a:solidFill>
              <a:latin typeface="Times New Roman" pitchFamily="18" charset="0"/>
            </a:endParaRPr>
          </a:p>
        </p:txBody>
      </p:sp>
      <p:sp>
        <p:nvSpPr>
          <p:cNvPr id="3891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891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732683-FC5F-4941-A859-78EB9153D1F5}" type="slidenum">
              <a:rPr lang="en-US" smtClean="0">
                <a:ea typeface="Microsoft YaHei" pitchFamily="34" charset="-122"/>
              </a:rPr>
              <a:pPr fontAlgn="base">
                <a:spcBef>
                  <a:spcPct val="0"/>
                </a:spcBef>
                <a:spcAft>
                  <a:spcPct val="0"/>
                </a:spcAft>
                <a:defRPr/>
              </a:pPr>
              <a:t>13</a:t>
            </a:fld>
            <a:endParaRPr lang="en-US" smtClean="0">
              <a:ea typeface="Microsoft YaHei" pitchFamily="34" charset="-122"/>
            </a:endParaRPr>
          </a:p>
        </p:txBody>
      </p:sp>
      <p:sp>
        <p:nvSpPr>
          <p:cNvPr id="39939"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29F4E3C8-7FE3-43A8-B7B3-1C516B02D49F}" type="slidenum">
              <a:rPr lang="en-US" altLang="en-US">
                <a:solidFill>
                  <a:srgbClr val="000000"/>
                </a:solidFill>
                <a:latin typeface="Times New Roman" pitchFamily="18" charset="0"/>
              </a:rPr>
              <a:pPr algn="r" eaLnBrk="1" hangingPunct="1">
                <a:spcBef>
                  <a:spcPct val="0"/>
                </a:spcBef>
              </a:pPr>
              <a:t>13</a:t>
            </a:fld>
            <a:endParaRPr lang="en-US" altLang="en-US">
              <a:solidFill>
                <a:srgbClr val="000000"/>
              </a:solidFill>
              <a:latin typeface="Times New Roman" pitchFamily="18" charset="0"/>
            </a:endParaRPr>
          </a:p>
        </p:txBody>
      </p:sp>
      <p:sp>
        <p:nvSpPr>
          <p:cNvPr id="39940"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9941"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064513-493C-48FE-B7E6-507CAA39E4F5}" type="slidenum">
              <a:rPr lang="en-US" smtClean="0">
                <a:ea typeface="Microsoft YaHei" pitchFamily="34" charset="-122"/>
              </a:rPr>
              <a:pPr fontAlgn="base">
                <a:spcBef>
                  <a:spcPct val="0"/>
                </a:spcBef>
                <a:spcAft>
                  <a:spcPct val="0"/>
                </a:spcAft>
                <a:defRPr/>
              </a:pPr>
              <a:t>14</a:t>
            </a:fld>
            <a:endParaRPr lang="en-US" smtClean="0">
              <a:ea typeface="Microsoft YaHei" pitchFamily="34" charset="-122"/>
            </a:endParaRPr>
          </a:p>
        </p:txBody>
      </p:sp>
      <p:sp>
        <p:nvSpPr>
          <p:cNvPr id="40963"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291BD41-E7CD-468B-84EA-C55C7A4281FA}" type="slidenum">
              <a:rPr lang="en-US" altLang="en-US">
                <a:solidFill>
                  <a:srgbClr val="000000"/>
                </a:solidFill>
                <a:latin typeface="Times New Roman" pitchFamily="18" charset="0"/>
              </a:rPr>
              <a:pPr algn="r" eaLnBrk="1" hangingPunct="1">
                <a:spcBef>
                  <a:spcPct val="0"/>
                </a:spcBef>
              </a:pPr>
              <a:t>14</a:t>
            </a:fld>
            <a:endParaRPr lang="en-US" altLang="en-US">
              <a:solidFill>
                <a:srgbClr val="000000"/>
              </a:solidFill>
              <a:latin typeface="Times New Roman" pitchFamily="18" charset="0"/>
            </a:endParaRPr>
          </a:p>
        </p:txBody>
      </p:sp>
      <p:sp>
        <p:nvSpPr>
          <p:cNvPr id="40964"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0965"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944CC6-E211-44A9-AFC0-DA8AEC49090A}" type="slidenum">
              <a:rPr lang="en-US" smtClean="0">
                <a:ea typeface="Microsoft YaHei" pitchFamily="34" charset="-122"/>
              </a:rPr>
              <a:pPr fontAlgn="base">
                <a:spcBef>
                  <a:spcPct val="0"/>
                </a:spcBef>
                <a:spcAft>
                  <a:spcPct val="0"/>
                </a:spcAft>
                <a:defRPr/>
              </a:pPr>
              <a:t>15</a:t>
            </a:fld>
            <a:endParaRPr lang="en-US" smtClean="0">
              <a:ea typeface="Microsoft YaHei" pitchFamily="34" charset="-122"/>
            </a:endParaRPr>
          </a:p>
        </p:txBody>
      </p:sp>
      <p:sp>
        <p:nvSpPr>
          <p:cNvPr id="4198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C5B70A6-1716-422D-B91D-19C99AE96D35}" type="slidenum">
              <a:rPr lang="en-US" altLang="en-US">
                <a:solidFill>
                  <a:srgbClr val="000000"/>
                </a:solidFill>
                <a:latin typeface="Times New Roman" pitchFamily="18" charset="0"/>
              </a:rPr>
              <a:pPr algn="r" eaLnBrk="1" hangingPunct="1">
                <a:spcBef>
                  <a:spcPct val="0"/>
                </a:spcBef>
              </a:pPr>
              <a:t>15</a:t>
            </a:fld>
            <a:endParaRPr lang="en-US" altLang="en-US">
              <a:solidFill>
                <a:srgbClr val="000000"/>
              </a:solidFill>
              <a:latin typeface="Times New Roman" pitchFamily="18" charset="0"/>
            </a:endParaRPr>
          </a:p>
        </p:txBody>
      </p:sp>
      <p:sp>
        <p:nvSpPr>
          <p:cNvPr id="4198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1989"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05518F-DF1F-4B62-B572-7C2BC4DEFF37}" type="slidenum">
              <a:rPr lang="en-US" smtClean="0">
                <a:ea typeface="Microsoft YaHei" pitchFamily="34" charset="-122"/>
              </a:rPr>
              <a:pPr fontAlgn="base">
                <a:spcBef>
                  <a:spcPct val="0"/>
                </a:spcBef>
                <a:spcAft>
                  <a:spcPct val="0"/>
                </a:spcAft>
                <a:defRPr/>
              </a:pPr>
              <a:t>16</a:t>
            </a:fld>
            <a:endParaRPr lang="en-US" smtClean="0">
              <a:ea typeface="Microsoft YaHei" pitchFamily="34" charset="-122"/>
            </a:endParaRPr>
          </a:p>
        </p:txBody>
      </p:sp>
      <p:sp>
        <p:nvSpPr>
          <p:cNvPr id="4301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7F9DA820-620D-4C55-A236-D448B9A41D41}" type="slidenum">
              <a:rPr lang="en-US" altLang="en-US">
                <a:solidFill>
                  <a:srgbClr val="000000"/>
                </a:solidFill>
                <a:latin typeface="Times New Roman" pitchFamily="18" charset="0"/>
              </a:rPr>
              <a:pPr algn="r" eaLnBrk="1" hangingPunct="1">
                <a:spcBef>
                  <a:spcPct val="0"/>
                </a:spcBef>
              </a:pPr>
              <a:t>16</a:t>
            </a:fld>
            <a:endParaRPr lang="en-US" altLang="en-US">
              <a:solidFill>
                <a:srgbClr val="000000"/>
              </a:solidFill>
              <a:latin typeface="Times New Roman" pitchFamily="18" charset="0"/>
            </a:endParaRPr>
          </a:p>
        </p:txBody>
      </p:sp>
      <p:sp>
        <p:nvSpPr>
          <p:cNvPr id="4301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301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A43342-8057-4206-9B6B-08E3ACC6E9D4}" type="slidenum">
              <a:rPr lang="en-US" smtClean="0">
                <a:ea typeface="Microsoft YaHei" pitchFamily="34" charset="-122"/>
              </a:rPr>
              <a:pPr fontAlgn="base">
                <a:spcBef>
                  <a:spcPct val="0"/>
                </a:spcBef>
                <a:spcAft>
                  <a:spcPct val="0"/>
                </a:spcAft>
                <a:defRPr/>
              </a:pPr>
              <a:t>17</a:t>
            </a:fld>
            <a:endParaRPr lang="en-US" smtClean="0">
              <a:ea typeface="Microsoft YaHei" pitchFamily="34" charset="-122"/>
            </a:endParaRPr>
          </a:p>
        </p:txBody>
      </p:sp>
      <p:sp>
        <p:nvSpPr>
          <p:cNvPr id="4403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2F4AA59A-E60D-4C2C-940A-F33BF1AD062C}" type="slidenum">
              <a:rPr lang="en-US" altLang="en-US">
                <a:solidFill>
                  <a:srgbClr val="000000"/>
                </a:solidFill>
                <a:latin typeface="Times New Roman" pitchFamily="18" charset="0"/>
              </a:rPr>
              <a:pPr algn="r" eaLnBrk="1" hangingPunct="1">
                <a:spcBef>
                  <a:spcPct val="0"/>
                </a:spcBef>
              </a:pPr>
              <a:t>17</a:t>
            </a:fld>
            <a:endParaRPr lang="en-US" altLang="en-US">
              <a:solidFill>
                <a:srgbClr val="000000"/>
              </a:solidFill>
              <a:latin typeface="Times New Roman" pitchFamily="18" charset="0"/>
            </a:endParaRPr>
          </a:p>
        </p:txBody>
      </p:sp>
      <p:sp>
        <p:nvSpPr>
          <p:cNvPr id="4403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403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3E872-45D7-49B2-A9F1-FD8ED5E43DE5}" type="slidenum">
              <a:rPr lang="en-US" smtClean="0">
                <a:ea typeface="Microsoft YaHei" pitchFamily="34" charset="-122"/>
              </a:rPr>
              <a:pPr fontAlgn="base">
                <a:spcBef>
                  <a:spcPct val="0"/>
                </a:spcBef>
                <a:spcAft>
                  <a:spcPct val="0"/>
                </a:spcAft>
                <a:defRPr/>
              </a:pPr>
              <a:t>18</a:t>
            </a:fld>
            <a:endParaRPr lang="en-US" smtClean="0">
              <a:ea typeface="Microsoft YaHei" pitchFamily="34" charset="-122"/>
            </a:endParaRPr>
          </a:p>
        </p:txBody>
      </p:sp>
      <p:sp>
        <p:nvSpPr>
          <p:cNvPr id="45059"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36CA06B3-EF37-4448-824A-2009C58EB894}" type="slidenum">
              <a:rPr lang="en-US" altLang="en-US">
                <a:solidFill>
                  <a:srgbClr val="000000"/>
                </a:solidFill>
                <a:latin typeface="Times New Roman" pitchFamily="18" charset="0"/>
              </a:rPr>
              <a:pPr algn="r" eaLnBrk="1" hangingPunct="1">
                <a:spcBef>
                  <a:spcPct val="0"/>
                </a:spcBef>
              </a:pPr>
              <a:t>18</a:t>
            </a:fld>
            <a:endParaRPr lang="en-US" altLang="en-US">
              <a:solidFill>
                <a:srgbClr val="000000"/>
              </a:solidFill>
              <a:latin typeface="Times New Roman" pitchFamily="18" charset="0"/>
            </a:endParaRPr>
          </a:p>
        </p:txBody>
      </p:sp>
      <p:sp>
        <p:nvSpPr>
          <p:cNvPr id="45060"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5061"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7F72F-6EF2-45DB-A24B-DA2711E71C27}" type="slidenum">
              <a:rPr lang="en-US" smtClean="0">
                <a:ea typeface="Microsoft YaHei" pitchFamily="34" charset="-122"/>
              </a:rPr>
              <a:pPr fontAlgn="base">
                <a:spcBef>
                  <a:spcPct val="0"/>
                </a:spcBef>
                <a:spcAft>
                  <a:spcPct val="0"/>
                </a:spcAft>
                <a:defRPr/>
              </a:pPr>
              <a:t>19</a:t>
            </a:fld>
            <a:endParaRPr lang="en-US" smtClean="0">
              <a:ea typeface="Microsoft YaHei" pitchFamily="34" charset="-122"/>
            </a:endParaRPr>
          </a:p>
        </p:txBody>
      </p:sp>
      <p:sp>
        <p:nvSpPr>
          <p:cNvPr id="46083"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41B8D76-8AC5-477E-9C15-FD86A6ED58A6}" type="slidenum">
              <a:rPr lang="en-US" altLang="en-US">
                <a:solidFill>
                  <a:srgbClr val="000000"/>
                </a:solidFill>
                <a:latin typeface="Times New Roman" pitchFamily="18" charset="0"/>
              </a:rPr>
              <a:pPr algn="r" eaLnBrk="1" hangingPunct="1">
                <a:spcBef>
                  <a:spcPct val="0"/>
                </a:spcBef>
              </a:pPr>
              <a:t>19</a:t>
            </a:fld>
            <a:endParaRPr lang="en-US" altLang="en-US">
              <a:solidFill>
                <a:srgbClr val="000000"/>
              </a:solidFill>
              <a:latin typeface="Times New Roman" pitchFamily="18" charset="0"/>
            </a:endParaRPr>
          </a:p>
        </p:txBody>
      </p:sp>
      <p:sp>
        <p:nvSpPr>
          <p:cNvPr id="46084"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6085"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41246A-A48E-4798-9BD1-3B21019356CE}" type="slidenum">
              <a:rPr lang="en-US" smtClean="0">
                <a:ea typeface="Microsoft YaHei" pitchFamily="34" charset="-122"/>
              </a:rPr>
              <a:pPr fontAlgn="base">
                <a:spcBef>
                  <a:spcPct val="0"/>
                </a:spcBef>
                <a:spcAft>
                  <a:spcPct val="0"/>
                </a:spcAft>
                <a:defRPr/>
              </a:pPr>
              <a:t>2</a:t>
            </a:fld>
            <a:endParaRPr lang="en-US" smtClean="0">
              <a:ea typeface="Microsoft YaHei" pitchFamily="34" charset="-122"/>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85EE3F9-6211-430B-9BB9-4C2E7ECDB99A}" type="slidenum">
              <a:rPr lang="en-US" altLang="en-US">
                <a:solidFill>
                  <a:srgbClr val="000000"/>
                </a:solidFill>
                <a:latin typeface="Times New Roman" pitchFamily="18" charset="0"/>
              </a:rPr>
              <a:pPr algn="r" eaLnBrk="1" hangingPunct="1">
                <a:spcBef>
                  <a:spcPct val="0"/>
                </a:spcBef>
              </a:pPr>
              <a:t>2</a:t>
            </a:fld>
            <a:endParaRPr lang="en-US" altLang="en-US">
              <a:solidFill>
                <a:srgbClr val="000000"/>
              </a:solidFill>
              <a:latin typeface="Times New Roman" pitchFamily="18" charset="0"/>
            </a:endParaRPr>
          </a:p>
        </p:txBody>
      </p:sp>
      <p:sp>
        <p:nvSpPr>
          <p:cNvPr id="3379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379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3D6EC7-7340-45C0-9634-3908D29BCF31}" type="slidenum">
              <a:rPr lang="en-US" smtClean="0">
                <a:ea typeface="Microsoft YaHei" pitchFamily="34" charset="-122"/>
              </a:rPr>
              <a:pPr fontAlgn="base">
                <a:spcBef>
                  <a:spcPct val="0"/>
                </a:spcBef>
                <a:spcAft>
                  <a:spcPct val="0"/>
                </a:spcAft>
                <a:defRPr/>
              </a:pPr>
              <a:t>20</a:t>
            </a:fld>
            <a:endParaRPr lang="en-US" smtClean="0">
              <a:ea typeface="Microsoft YaHei" pitchFamily="34" charset="-122"/>
            </a:endParaRPr>
          </a:p>
        </p:txBody>
      </p:sp>
      <p:sp>
        <p:nvSpPr>
          <p:cNvPr id="4710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4F4CF47-EE3B-4BD0-BAA8-F13BD14000B5}" type="slidenum">
              <a:rPr lang="en-US" altLang="en-US">
                <a:solidFill>
                  <a:srgbClr val="000000"/>
                </a:solidFill>
                <a:latin typeface="Times New Roman" pitchFamily="18" charset="0"/>
              </a:rPr>
              <a:pPr algn="r" eaLnBrk="1" hangingPunct="1">
                <a:spcBef>
                  <a:spcPct val="0"/>
                </a:spcBef>
              </a:pPr>
              <a:t>20</a:t>
            </a:fld>
            <a:endParaRPr lang="en-US" altLang="en-US">
              <a:solidFill>
                <a:srgbClr val="000000"/>
              </a:solidFill>
              <a:latin typeface="Times New Roman" pitchFamily="18" charset="0"/>
            </a:endParaRPr>
          </a:p>
        </p:txBody>
      </p:sp>
      <p:sp>
        <p:nvSpPr>
          <p:cNvPr id="4710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7109"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3D6EC7-7340-45C0-9634-3908D29BCF31}" type="slidenum">
              <a:rPr lang="en-US" smtClean="0">
                <a:ea typeface="Microsoft YaHei" pitchFamily="34" charset="-122"/>
              </a:rPr>
              <a:pPr fontAlgn="base">
                <a:spcBef>
                  <a:spcPct val="0"/>
                </a:spcBef>
                <a:spcAft>
                  <a:spcPct val="0"/>
                </a:spcAft>
                <a:defRPr/>
              </a:pPr>
              <a:t>21</a:t>
            </a:fld>
            <a:endParaRPr lang="en-US" smtClean="0">
              <a:ea typeface="Microsoft YaHei" pitchFamily="34" charset="-122"/>
            </a:endParaRPr>
          </a:p>
        </p:txBody>
      </p:sp>
      <p:sp>
        <p:nvSpPr>
          <p:cNvPr id="4710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4F4CF47-EE3B-4BD0-BAA8-F13BD14000B5}" type="slidenum">
              <a:rPr lang="en-US" altLang="en-US">
                <a:solidFill>
                  <a:srgbClr val="000000"/>
                </a:solidFill>
                <a:latin typeface="Times New Roman" pitchFamily="18" charset="0"/>
              </a:rPr>
              <a:pPr algn="r" eaLnBrk="1" hangingPunct="1">
                <a:spcBef>
                  <a:spcPct val="0"/>
                </a:spcBef>
              </a:pPr>
              <a:t>21</a:t>
            </a:fld>
            <a:endParaRPr lang="en-US" altLang="en-US">
              <a:solidFill>
                <a:srgbClr val="000000"/>
              </a:solidFill>
              <a:latin typeface="Times New Roman" pitchFamily="18" charset="0"/>
            </a:endParaRPr>
          </a:p>
        </p:txBody>
      </p:sp>
      <p:sp>
        <p:nvSpPr>
          <p:cNvPr id="4710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7109"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3D6EC7-7340-45C0-9634-3908D29BCF31}" type="slidenum">
              <a:rPr lang="en-US" smtClean="0">
                <a:ea typeface="Microsoft YaHei" pitchFamily="34" charset="-122"/>
              </a:rPr>
              <a:pPr fontAlgn="base">
                <a:spcBef>
                  <a:spcPct val="0"/>
                </a:spcBef>
                <a:spcAft>
                  <a:spcPct val="0"/>
                </a:spcAft>
                <a:defRPr/>
              </a:pPr>
              <a:t>22</a:t>
            </a:fld>
            <a:endParaRPr lang="en-US" smtClean="0">
              <a:ea typeface="Microsoft YaHei" pitchFamily="34" charset="-122"/>
            </a:endParaRPr>
          </a:p>
        </p:txBody>
      </p:sp>
      <p:sp>
        <p:nvSpPr>
          <p:cNvPr id="4710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4F4CF47-EE3B-4BD0-BAA8-F13BD14000B5}" type="slidenum">
              <a:rPr lang="en-US" altLang="en-US">
                <a:solidFill>
                  <a:srgbClr val="000000"/>
                </a:solidFill>
                <a:latin typeface="Times New Roman" pitchFamily="18" charset="0"/>
              </a:rPr>
              <a:pPr algn="r" eaLnBrk="1" hangingPunct="1">
                <a:spcBef>
                  <a:spcPct val="0"/>
                </a:spcBef>
              </a:pPr>
              <a:t>22</a:t>
            </a:fld>
            <a:endParaRPr lang="en-US" altLang="en-US">
              <a:solidFill>
                <a:srgbClr val="000000"/>
              </a:solidFill>
              <a:latin typeface="Times New Roman" pitchFamily="18" charset="0"/>
            </a:endParaRPr>
          </a:p>
        </p:txBody>
      </p:sp>
      <p:sp>
        <p:nvSpPr>
          <p:cNvPr id="4710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7109"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3D6EC7-7340-45C0-9634-3908D29BCF31}" type="slidenum">
              <a:rPr lang="en-US" smtClean="0">
                <a:ea typeface="Microsoft YaHei" pitchFamily="34" charset="-122"/>
              </a:rPr>
              <a:pPr fontAlgn="base">
                <a:spcBef>
                  <a:spcPct val="0"/>
                </a:spcBef>
                <a:spcAft>
                  <a:spcPct val="0"/>
                </a:spcAft>
                <a:defRPr/>
              </a:pPr>
              <a:t>23</a:t>
            </a:fld>
            <a:endParaRPr lang="en-US" smtClean="0">
              <a:ea typeface="Microsoft YaHei" pitchFamily="34" charset="-122"/>
            </a:endParaRPr>
          </a:p>
        </p:txBody>
      </p:sp>
      <p:sp>
        <p:nvSpPr>
          <p:cNvPr id="4710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4F4CF47-EE3B-4BD0-BAA8-F13BD14000B5}" type="slidenum">
              <a:rPr lang="en-US" altLang="en-US">
                <a:solidFill>
                  <a:srgbClr val="000000"/>
                </a:solidFill>
                <a:latin typeface="Times New Roman" pitchFamily="18" charset="0"/>
              </a:rPr>
              <a:pPr algn="r" eaLnBrk="1" hangingPunct="1">
                <a:spcBef>
                  <a:spcPct val="0"/>
                </a:spcBef>
              </a:pPr>
              <a:t>23</a:t>
            </a:fld>
            <a:endParaRPr lang="en-US" altLang="en-US">
              <a:solidFill>
                <a:srgbClr val="000000"/>
              </a:solidFill>
              <a:latin typeface="Times New Roman" pitchFamily="18" charset="0"/>
            </a:endParaRPr>
          </a:p>
        </p:txBody>
      </p:sp>
      <p:sp>
        <p:nvSpPr>
          <p:cNvPr id="4710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7109"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3D6EC7-7340-45C0-9634-3908D29BCF31}" type="slidenum">
              <a:rPr lang="en-US" smtClean="0">
                <a:ea typeface="Microsoft YaHei" pitchFamily="34" charset="-122"/>
              </a:rPr>
              <a:pPr fontAlgn="base">
                <a:spcBef>
                  <a:spcPct val="0"/>
                </a:spcBef>
                <a:spcAft>
                  <a:spcPct val="0"/>
                </a:spcAft>
                <a:defRPr/>
              </a:pPr>
              <a:t>24</a:t>
            </a:fld>
            <a:endParaRPr lang="en-US" smtClean="0">
              <a:ea typeface="Microsoft YaHei" pitchFamily="34" charset="-122"/>
            </a:endParaRPr>
          </a:p>
        </p:txBody>
      </p:sp>
      <p:sp>
        <p:nvSpPr>
          <p:cNvPr id="4710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4F4CF47-EE3B-4BD0-BAA8-F13BD14000B5}" type="slidenum">
              <a:rPr lang="en-US" altLang="en-US">
                <a:solidFill>
                  <a:srgbClr val="000000"/>
                </a:solidFill>
                <a:latin typeface="Times New Roman" pitchFamily="18" charset="0"/>
              </a:rPr>
              <a:pPr algn="r" eaLnBrk="1" hangingPunct="1">
                <a:spcBef>
                  <a:spcPct val="0"/>
                </a:spcBef>
              </a:pPr>
              <a:t>24</a:t>
            </a:fld>
            <a:endParaRPr lang="en-US" altLang="en-US">
              <a:solidFill>
                <a:srgbClr val="000000"/>
              </a:solidFill>
              <a:latin typeface="Times New Roman" pitchFamily="18" charset="0"/>
            </a:endParaRPr>
          </a:p>
        </p:txBody>
      </p:sp>
      <p:sp>
        <p:nvSpPr>
          <p:cNvPr id="4710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7109"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25</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25</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26</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26</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27</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27</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28</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28</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29</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29</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41246A-A48E-4798-9BD1-3B21019356CE}" type="slidenum">
              <a:rPr lang="en-US" smtClean="0">
                <a:ea typeface="Microsoft YaHei" pitchFamily="34" charset="-122"/>
              </a:rPr>
              <a:pPr fontAlgn="base">
                <a:spcBef>
                  <a:spcPct val="0"/>
                </a:spcBef>
                <a:spcAft>
                  <a:spcPct val="0"/>
                </a:spcAft>
                <a:defRPr/>
              </a:pPr>
              <a:t>3</a:t>
            </a:fld>
            <a:endParaRPr lang="en-US" smtClean="0">
              <a:ea typeface="Microsoft YaHei" pitchFamily="34" charset="-122"/>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85EE3F9-6211-430B-9BB9-4C2E7ECDB99A}" type="slidenum">
              <a:rPr lang="en-US" altLang="en-US">
                <a:solidFill>
                  <a:srgbClr val="000000"/>
                </a:solidFill>
                <a:latin typeface="Times New Roman" pitchFamily="18" charset="0"/>
              </a:rPr>
              <a:pPr algn="r" eaLnBrk="1" hangingPunct="1">
                <a:spcBef>
                  <a:spcPct val="0"/>
                </a:spcBef>
              </a:pPr>
              <a:t>3</a:t>
            </a:fld>
            <a:endParaRPr lang="en-US" altLang="en-US">
              <a:solidFill>
                <a:srgbClr val="000000"/>
              </a:solidFill>
              <a:latin typeface="Times New Roman" pitchFamily="18" charset="0"/>
            </a:endParaRPr>
          </a:p>
        </p:txBody>
      </p:sp>
      <p:sp>
        <p:nvSpPr>
          <p:cNvPr id="3379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379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30</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30</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31</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31</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32</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32</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33</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33</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34</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34</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35</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35</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36</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36</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37</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37</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38</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38</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39</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39</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41246A-A48E-4798-9BD1-3B21019356CE}" type="slidenum">
              <a:rPr lang="en-US" smtClean="0">
                <a:ea typeface="Microsoft YaHei" pitchFamily="34" charset="-122"/>
              </a:rPr>
              <a:pPr fontAlgn="base">
                <a:spcBef>
                  <a:spcPct val="0"/>
                </a:spcBef>
                <a:spcAft>
                  <a:spcPct val="0"/>
                </a:spcAft>
                <a:defRPr/>
              </a:pPr>
              <a:t>4</a:t>
            </a:fld>
            <a:endParaRPr lang="en-US" smtClean="0">
              <a:ea typeface="Microsoft YaHei" pitchFamily="34" charset="-122"/>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85EE3F9-6211-430B-9BB9-4C2E7ECDB99A}" type="slidenum">
              <a:rPr lang="en-US" altLang="en-US">
                <a:solidFill>
                  <a:srgbClr val="000000"/>
                </a:solidFill>
                <a:latin typeface="Times New Roman" pitchFamily="18" charset="0"/>
              </a:rPr>
              <a:pPr algn="r" eaLnBrk="1" hangingPunct="1">
                <a:spcBef>
                  <a:spcPct val="0"/>
                </a:spcBef>
              </a:pPr>
              <a:t>4</a:t>
            </a:fld>
            <a:endParaRPr lang="en-US" altLang="en-US">
              <a:solidFill>
                <a:srgbClr val="000000"/>
              </a:solidFill>
              <a:latin typeface="Times New Roman" pitchFamily="18" charset="0"/>
            </a:endParaRPr>
          </a:p>
        </p:txBody>
      </p:sp>
      <p:sp>
        <p:nvSpPr>
          <p:cNvPr id="3379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379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B69C2-1321-44CD-90F3-A8BB74298BA3}" type="slidenum">
              <a:rPr lang="en-US" smtClean="0">
                <a:ea typeface="Microsoft YaHei" pitchFamily="34" charset="-122"/>
              </a:rPr>
              <a:pPr fontAlgn="base">
                <a:spcBef>
                  <a:spcPct val="0"/>
                </a:spcBef>
                <a:spcAft>
                  <a:spcPct val="0"/>
                </a:spcAft>
                <a:defRPr/>
              </a:pPr>
              <a:t>40</a:t>
            </a:fld>
            <a:endParaRPr lang="en-US" smtClean="0">
              <a:ea typeface="Microsoft YaHei" pitchFamily="34" charset="-122"/>
            </a:endParaRPr>
          </a:p>
        </p:txBody>
      </p:sp>
      <p:sp>
        <p:nvSpPr>
          <p:cNvPr id="4813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A4011FA-444D-4C67-B8C7-0C688D47F6DE}" type="slidenum">
              <a:rPr lang="en-US" altLang="en-US">
                <a:solidFill>
                  <a:srgbClr val="000000"/>
                </a:solidFill>
                <a:latin typeface="Times New Roman" pitchFamily="18" charset="0"/>
              </a:rPr>
              <a:pPr algn="r" eaLnBrk="1" hangingPunct="1">
                <a:spcBef>
                  <a:spcPct val="0"/>
                </a:spcBef>
              </a:pPr>
              <a:t>40</a:t>
            </a:fld>
            <a:endParaRPr lang="en-US" altLang="en-US">
              <a:solidFill>
                <a:srgbClr val="000000"/>
              </a:solidFill>
              <a:latin typeface="Times New Roman" pitchFamily="18" charset="0"/>
            </a:endParaRPr>
          </a:p>
        </p:txBody>
      </p:sp>
      <p:sp>
        <p:nvSpPr>
          <p:cNvPr id="4813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8133"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41</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41</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42</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42</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43</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43</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44</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44</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45</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45</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46</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46</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47</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47</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48</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48</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49</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49</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41246A-A48E-4798-9BD1-3B21019356CE}" type="slidenum">
              <a:rPr lang="en-US" smtClean="0">
                <a:ea typeface="Microsoft YaHei" pitchFamily="34" charset="-122"/>
              </a:rPr>
              <a:pPr fontAlgn="base">
                <a:spcBef>
                  <a:spcPct val="0"/>
                </a:spcBef>
                <a:spcAft>
                  <a:spcPct val="0"/>
                </a:spcAft>
                <a:defRPr/>
              </a:pPr>
              <a:t>5</a:t>
            </a:fld>
            <a:endParaRPr lang="en-US" smtClean="0">
              <a:ea typeface="Microsoft YaHei" pitchFamily="34" charset="-122"/>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85EE3F9-6211-430B-9BB9-4C2E7ECDB99A}" type="slidenum">
              <a:rPr lang="en-US" altLang="en-US">
                <a:solidFill>
                  <a:srgbClr val="000000"/>
                </a:solidFill>
                <a:latin typeface="Times New Roman" pitchFamily="18" charset="0"/>
              </a:rPr>
              <a:pPr algn="r" eaLnBrk="1" hangingPunct="1">
                <a:spcBef>
                  <a:spcPct val="0"/>
                </a:spcBef>
              </a:pPr>
              <a:t>5</a:t>
            </a:fld>
            <a:endParaRPr lang="en-US" altLang="en-US">
              <a:solidFill>
                <a:srgbClr val="000000"/>
              </a:solidFill>
              <a:latin typeface="Times New Roman" pitchFamily="18" charset="0"/>
            </a:endParaRPr>
          </a:p>
        </p:txBody>
      </p:sp>
      <p:sp>
        <p:nvSpPr>
          <p:cNvPr id="3379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379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50</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50</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8A368-1E1D-40C3-8BF2-0FB5C2685FDD}" type="slidenum">
              <a:rPr lang="en-US" smtClean="0">
                <a:ea typeface="Microsoft YaHei" pitchFamily="34" charset="-122"/>
              </a:rPr>
              <a:pPr fontAlgn="base">
                <a:spcBef>
                  <a:spcPct val="0"/>
                </a:spcBef>
                <a:spcAft>
                  <a:spcPct val="0"/>
                </a:spcAft>
                <a:defRPr/>
              </a:pPr>
              <a:t>51</a:t>
            </a:fld>
            <a:endParaRPr lang="en-US" smtClean="0">
              <a:ea typeface="Microsoft YaHei" pitchFamily="34" charset="-122"/>
            </a:endParaRPr>
          </a:p>
        </p:txBody>
      </p:sp>
      <p:sp>
        <p:nvSpPr>
          <p:cNvPr id="4915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D6FA42C0-4BCC-46C8-A4F7-C395688C713C}" type="slidenum">
              <a:rPr lang="en-US" altLang="en-US">
                <a:solidFill>
                  <a:srgbClr val="000000"/>
                </a:solidFill>
                <a:latin typeface="Times New Roman" pitchFamily="18" charset="0"/>
              </a:rPr>
              <a:pPr algn="r" eaLnBrk="1" hangingPunct="1">
                <a:spcBef>
                  <a:spcPct val="0"/>
                </a:spcBef>
              </a:pPr>
              <a:t>51</a:t>
            </a:fld>
            <a:endParaRPr lang="en-US" altLang="en-US">
              <a:solidFill>
                <a:srgbClr val="000000"/>
              </a:solidFill>
              <a:latin typeface="Times New Roman" pitchFamily="18" charset="0"/>
            </a:endParaRPr>
          </a:p>
        </p:txBody>
      </p:sp>
      <p:sp>
        <p:nvSpPr>
          <p:cNvPr id="4915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41246A-A48E-4798-9BD1-3B21019356CE}" type="slidenum">
              <a:rPr lang="en-US" smtClean="0">
                <a:ea typeface="Microsoft YaHei" pitchFamily="34" charset="-122"/>
              </a:rPr>
              <a:pPr fontAlgn="base">
                <a:spcBef>
                  <a:spcPct val="0"/>
                </a:spcBef>
                <a:spcAft>
                  <a:spcPct val="0"/>
                </a:spcAft>
                <a:defRPr/>
              </a:pPr>
              <a:t>6</a:t>
            </a:fld>
            <a:endParaRPr lang="en-US" smtClean="0">
              <a:ea typeface="Microsoft YaHei" pitchFamily="34" charset="-122"/>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85EE3F9-6211-430B-9BB9-4C2E7ECDB99A}" type="slidenum">
              <a:rPr lang="en-US" altLang="en-US">
                <a:solidFill>
                  <a:srgbClr val="000000"/>
                </a:solidFill>
                <a:latin typeface="Times New Roman" pitchFamily="18" charset="0"/>
              </a:rPr>
              <a:pPr algn="r" eaLnBrk="1" hangingPunct="1">
                <a:spcBef>
                  <a:spcPct val="0"/>
                </a:spcBef>
              </a:pPr>
              <a:t>6</a:t>
            </a:fld>
            <a:endParaRPr lang="en-US" altLang="en-US">
              <a:solidFill>
                <a:srgbClr val="000000"/>
              </a:solidFill>
              <a:latin typeface="Times New Roman" pitchFamily="18" charset="0"/>
            </a:endParaRPr>
          </a:p>
        </p:txBody>
      </p:sp>
      <p:sp>
        <p:nvSpPr>
          <p:cNvPr id="3379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379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41246A-A48E-4798-9BD1-3B21019356CE}" type="slidenum">
              <a:rPr lang="en-US" smtClean="0">
                <a:ea typeface="Microsoft YaHei" pitchFamily="34" charset="-122"/>
              </a:rPr>
              <a:pPr fontAlgn="base">
                <a:spcBef>
                  <a:spcPct val="0"/>
                </a:spcBef>
                <a:spcAft>
                  <a:spcPct val="0"/>
                </a:spcAft>
                <a:defRPr/>
              </a:pPr>
              <a:t>7</a:t>
            </a:fld>
            <a:endParaRPr lang="en-US" smtClean="0">
              <a:ea typeface="Microsoft YaHei" pitchFamily="34" charset="-122"/>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485EE3F9-6211-430B-9BB9-4C2E7ECDB99A}" type="slidenum">
              <a:rPr lang="en-US" altLang="en-US">
                <a:solidFill>
                  <a:srgbClr val="000000"/>
                </a:solidFill>
                <a:latin typeface="Times New Roman" pitchFamily="18" charset="0"/>
              </a:rPr>
              <a:pPr algn="r" eaLnBrk="1" hangingPunct="1">
                <a:spcBef>
                  <a:spcPct val="0"/>
                </a:spcBef>
              </a:pPr>
              <a:t>7</a:t>
            </a:fld>
            <a:endParaRPr lang="en-US" altLang="en-US">
              <a:solidFill>
                <a:srgbClr val="000000"/>
              </a:solidFill>
              <a:latin typeface="Times New Roman" pitchFamily="18" charset="0"/>
            </a:endParaRPr>
          </a:p>
        </p:txBody>
      </p:sp>
      <p:sp>
        <p:nvSpPr>
          <p:cNvPr id="3379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3797"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4E1E95-5184-4D92-9DF7-3F28A64DF7EF}" type="slidenum">
              <a:rPr lang="en-US" smtClean="0">
                <a:ea typeface="Microsoft YaHei" pitchFamily="34" charset="-122"/>
              </a:rPr>
              <a:pPr fontAlgn="base">
                <a:spcBef>
                  <a:spcPct val="0"/>
                </a:spcBef>
                <a:spcAft>
                  <a:spcPct val="0"/>
                </a:spcAft>
                <a:defRPr/>
              </a:pPr>
              <a:t>8</a:t>
            </a:fld>
            <a:endParaRPr lang="en-US" smtClean="0">
              <a:ea typeface="Microsoft YaHei" pitchFamily="34" charset="-122"/>
            </a:endParaRPr>
          </a:p>
        </p:txBody>
      </p:sp>
      <p:sp>
        <p:nvSpPr>
          <p:cNvPr id="34819"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8A4588B4-E441-46B3-B000-07C7A8316FB4}" type="slidenum">
              <a:rPr lang="en-US" altLang="en-US">
                <a:solidFill>
                  <a:srgbClr val="000000"/>
                </a:solidFill>
                <a:latin typeface="Times New Roman" pitchFamily="18" charset="0"/>
              </a:rPr>
              <a:pPr algn="r" eaLnBrk="1" hangingPunct="1">
                <a:spcBef>
                  <a:spcPct val="0"/>
                </a:spcBef>
              </a:pPr>
              <a:t>8</a:t>
            </a:fld>
            <a:endParaRPr lang="en-US" altLang="en-US">
              <a:solidFill>
                <a:srgbClr val="000000"/>
              </a:solidFill>
              <a:latin typeface="Times New Roman" pitchFamily="18" charset="0"/>
            </a:endParaRPr>
          </a:p>
        </p:txBody>
      </p:sp>
      <p:sp>
        <p:nvSpPr>
          <p:cNvPr id="34820"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4821"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75B08C-4AB7-478C-8108-5A33A98CA097}" type="slidenum">
              <a:rPr lang="en-US" smtClean="0">
                <a:ea typeface="Microsoft YaHei" pitchFamily="34" charset="-122"/>
              </a:rPr>
              <a:pPr fontAlgn="base">
                <a:spcBef>
                  <a:spcPct val="0"/>
                </a:spcBef>
                <a:spcAft>
                  <a:spcPct val="0"/>
                </a:spcAft>
                <a:defRPr/>
              </a:pPr>
              <a:t>9</a:t>
            </a:fld>
            <a:endParaRPr lang="en-US" smtClean="0">
              <a:ea typeface="Microsoft YaHei" pitchFamily="34" charset="-122"/>
            </a:endParaRPr>
          </a:p>
        </p:txBody>
      </p:sp>
      <p:sp>
        <p:nvSpPr>
          <p:cNvPr id="35843"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869" rIns="91385" bIns="45869" anchor="b"/>
          <a:lstStyle>
            <a:lvl1pPr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1pPr>
            <a:lvl2pPr marL="742950" indent="-28575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2pPr>
            <a:lvl3pPr marL="11430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3pPr>
            <a:lvl4pPr marL="16002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4pPr>
            <a:lvl5pPr marL="2057400" indent="-228600" eaLnBrk="0" hangingPunct="0">
              <a:spcBef>
                <a:spcPct val="30000"/>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defRPr sz="1200">
                <a:solidFill>
                  <a:schemeClr val="tx1"/>
                </a:solidFill>
                <a:latin typeface="Calibri" pitchFamily="34" charset="0"/>
              </a:defRPr>
            </a:lvl9pPr>
          </a:lstStyle>
          <a:p>
            <a:pPr algn="r" eaLnBrk="1" hangingPunct="1">
              <a:spcBef>
                <a:spcPct val="0"/>
              </a:spcBef>
            </a:pPr>
            <a:fld id="{E4D394A0-93B1-4FA3-91C2-0EF456DC695A}" type="slidenum">
              <a:rPr lang="en-US" altLang="en-US">
                <a:solidFill>
                  <a:srgbClr val="000000"/>
                </a:solidFill>
                <a:latin typeface="Times New Roman" pitchFamily="18" charset="0"/>
              </a:rPr>
              <a:pPr algn="r" eaLnBrk="1" hangingPunct="1">
                <a:spcBef>
                  <a:spcPct val="0"/>
                </a:spcBef>
              </a:pPr>
              <a:t>9</a:t>
            </a:fld>
            <a:endParaRPr lang="en-US" altLang="en-US">
              <a:solidFill>
                <a:srgbClr val="000000"/>
              </a:solidFill>
              <a:latin typeface="Times New Roman" pitchFamily="18" charset="0"/>
            </a:endParaRPr>
          </a:p>
        </p:txBody>
      </p:sp>
      <p:sp>
        <p:nvSpPr>
          <p:cNvPr id="35844"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35845" name="Rectangle 3"/>
          <p:cNvSpPr>
            <a:spLocks noGrp="1" noChangeArrowheads="1"/>
          </p:cNvSpPr>
          <p:nvPr>
            <p:ph type="body" idx="1"/>
          </p:nvPr>
        </p:nvSpPr>
        <p:spPr bwMode="auto">
          <a:xfrm>
            <a:off x="914400" y="4343400"/>
            <a:ext cx="5029200" cy="4114800"/>
          </a:xfrm>
          <a:solidFill>
            <a:srgbClr val="FFFFFF"/>
          </a:solidFill>
          <a:ln w="9360" cap="sq">
            <a:solidFill>
              <a:srgbClr val="000000"/>
            </a:solidFill>
            <a:miter lim="800000"/>
            <a:headEnd/>
            <a:tailEnd/>
          </a:ln>
        </p:spPr>
        <p:txBody>
          <a:bodyPr wrap="none" numCol="1" anchor="ctr" anchorCtr="0" compatLnSpc="1">
            <a:prstTxWarp prst="textNoShape">
              <a:avLst/>
            </a:prstTxWarp>
          </a:bodyPr>
          <a:lstStyle/>
          <a:p>
            <a:pPr eaLnBrk="1" hangingPunct="1">
              <a:spcBef>
                <a:spcPts val="438"/>
              </a:spcBef>
              <a:tabLst>
                <a:tab pos="0" algn="l"/>
                <a:tab pos="447675" algn="l"/>
                <a:tab pos="895350" algn="l"/>
                <a:tab pos="1343025" algn="l"/>
                <a:tab pos="1792288" algn="l"/>
                <a:tab pos="2239963" algn="l"/>
                <a:tab pos="2687638" algn="l"/>
                <a:tab pos="3135313" algn="l"/>
                <a:tab pos="3584575" algn="l"/>
                <a:tab pos="4032250" algn="l"/>
                <a:tab pos="4479925" algn="l"/>
                <a:tab pos="4927600" algn="l"/>
                <a:tab pos="5376863" algn="l"/>
                <a:tab pos="5824538" algn="l"/>
                <a:tab pos="6272213" algn="l"/>
                <a:tab pos="6721475" algn="l"/>
                <a:tab pos="7169150" algn="l"/>
                <a:tab pos="7616825" algn="l"/>
                <a:tab pos="8064500" algn="l"/>
                <a:tab pos="8513763" algn="l"/>
                <a:tab pos="8961438" algn="l"/>
              </a:tabLst>
            </a:pPr>
            <a:endParaRPr lang="en-US" altLang="en-US" smtClean="0">
              <a:ea typeface="Microsoft YaHei"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020F152-F079-449C-941B-82F5906FDB28}" type="datetimeFigureOut">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96F886-823A-40D5-B5C0-0EFA162F668E}" type="slidenum">
              <a:rPr lang="en-US"/>
              <a:pPr>
                <a:defRPr/>
              </a:pPr>
              <a:t>‹#›</a:t>
            </a:fld>
            <a:endParaRPr lang="en-US"/>
          </a:p>
        </p:txBody>
      </p:sp>
    </p:spTree>
    <p:extLst>
      <p:ext uri="{BB962C8B-B14F-4D97-AF65-F5344CB8AC3E}">
        <p14:creationId xmlns:p14="http://schemas.microsoft.com/office/powerpoint/2010/main" val="1922777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C0447C-C546-4CA6-BC47-1333149CCD3F}" type="datetimeFigureOut">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A57F27-B4D7-433C-94DC-D0D800B2677E}" type="slidenum">
              <a:rPr lang="en-US"/>
              <a:pPr>
                <a:defRPr/>
              </a:pPr>
              <a:t>‹#›</a:t>
            </a:fld>
            <a:endParaRPr lang="en-US"/>
          </a:p>
        </p:txBody>
      </p:sp>
    </p:spTree>
    <p:extLst>
      <p:ext uri="{BB962C8B-B14F-4D97-AF65-F5344CB8AC3E}">
        <p14:creationId xmlns:p14="http://schemas.microsoft.com/office/powerpoint/2010/main" val="338042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F762BA-0F00-4A18-AAB4-4B9D628A50F8}" type="datetimeFigureOut">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98462C-E699-47E0-AC51-0CE4FAE82E59}" type="slidenum">
              <a:rPr lang="en-US"/>
              <a:pPr>
                <a:defRPr/>
              </a:pPr>
              <a:t>‹#›</a:t>
            </a:fld>
            <a:endParaRPr lang="en-US"/>
          </a:p>
        </p:txBody>
      </p:sp>
    </p:spTree>
    <p:extLst>
      <p:ext uri="{BB962C8B-B14F-4D97-AF65-F5344CB8AC3E}">
        <p14:creationId xmlns:p14="http://schemas.microsoft.com/office/powerpoint/2010/main" val="177223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8969FB-500D-4F6B-AD29-4CD5232C799B}" type="datetimeFigureOut">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FB9858-0E21-4FEE-9521-BEE609BDDC95}" type="slidenum">
              <a:rPr lang="en-US"/>
              <a:pPr>
                <a:defRPr/>
              </a:pPr>
              <a:t>‹#›</a:t>
            </a:fld>
            <a:endParaRPr lang="en-US"/>
          </a:p>
        </p:txBody>
      </p:sp>
    </p:spTree>
    <p:extLst>
      <p:ext uri="{BB962C8B-B14F-4D97-AF65-F5344CB8AC3E}">
        <p14:creationId xmlns:p14="http://schemas.microsoft.com/office/powerpoint/2010/main" val="2055972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986BE1-597F-4E01-9A2E-336725621B92}" type="datetimeFigureOut">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6CCE32-12DC-44C4-8B18-C26C248A2FD0}" type="slidenum">
              <a:rPr lang="en-US"/>
              <a:pPr>
                <a:defRPr/>
              </a:pPr>
              <a:t>‹#›</a:t>
            </a:fld>
            <a:endParaRPr lang="en-US"/>
          </a:p>
        </p:txBody>
      </p:sp>
    </p:spTree>
    <p:extLst>
      <p:ext uri="{BB962C8B-B14F-4D97-AF65-F5344CB8AC3E}">
        <p14:creationId xmlns:p14="http://schemas.microsoft.com/office/powerpoint/2010/main" val="1920555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3D45786-0B86-4ED9-B25B-C2A9E263A49D}" type="datetimeFigureOut">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25351A-A50F-4256-A4C2-3D5A24D97F2D}" type="slidenum">
              <a:rPr lang="en-US"/>
              <a:pPr>
                <a:defRPr/>
              </a:pPr>
              <a:t>‹#›</a:t>
            </a:fld>
            <a:endParaRPr lang="en-US"/>
          </a:p>
        </p:txBody>
      </p:sp>
    </p:spTree>
    <p:extLst>
      <p:ext uri="{BB962C8B-B14F-4D97-AF65-F5344CB8AC3E}">
        <p14:creationId xmlns:p14="http://schemas.microsoft.com/office/powerpoint/2010/main" val="425796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F1621B-5777-414D-BCA9-CF5A79DFB7A3}" type="datetimeFigureOut">
              <a:rPr lang="en-US"/>
              <a:pPr>
                <a:defRPr/>
              </a:pPr>
              <a:t>10/8/2015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DA204F-5D63-4731-A976-5422CFACECCB}" type="slidenum">
              <a:rPr lang="en-US"/>
              <a:pPr>
                <a:defRPr/>
              </a:pPr>
              <a:t>‹#›</a:t>
            </a:fld>
            <a:endParaRPr lang="en-US"/>
          </a:p>
        </p:txBody>
      </p:sp>
    </p:spTree>
    <p:extLst>
      <p:ext uri="{BB962C8B-B14F-4D97-AF65-F5344CB8AC3E}">
        <p14:creationId xmlns:p14="http://schemas.microsoft.com/office/powerpoint/2010/main" val="172440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F6D5D5-BFFE-4C90-8495-7DC7E224CAAB}" type="datetimeFigureOut">
              <a:rPr lang="en-US"/>
              <a:pPr>
                <a:defRPr/>
              </a:pPr>
              <a:t>10/8/2015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C74DFA-312D-46F2-8D78-EC229049DC7D}" type="slidenum">
              <a:rPr lang="en-US"/>
              <a:pPr>
                <a:defRPr/>
              </a:pPr>
              <a:t>‹#›</a:t>
            </a:fld>
            <a:endParaRPr lang="en-US"/>
          </a:p>
        </p:txBody>
      </p:sp>
    </p:spTree>
    <p:extLst>
      <p:ext uri="{BB962C8B-B14F-4D97-AF65-F5344CB8AC3E}">
        <p14:creationId xmlns:p14="http://schemas.microsoft.com/office/powerpoint/2010/main" val="19100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1C686-860B-45BF-BA97-29AC7D0AAE26}" type="datetimeFigureOut">
              <a:rPr lang="en-US"/>
              <a:pPr>
                <a:defRPr/>
              </a:pPr>
              <a:t>10/8/2015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8C1F91-C07E-46CD-AD2F-A82DAC6229CF}" type="slidenum">
              <a:rPr lang="en-US"/>
              <a:pPr>
                <a:defRPr/>
              </a:pPr>
              <a:t>‹#›</a:t>
            </a:fld>
            <a:endParaRPr lang="en-US"/>
          </a:p>
        </p:txBody>
      </p:sp>
    </p:spTree>
    <p:extLst>
      <p:ext uri="{BB962C8B-B14F-4D97-AF65-F5344CB8AC3E}">
        <p14:creationId xmlns:p14="http://schemas.microsoft.com/office/powerpoint/2010/main" val="208448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52F130-3F46-470A-A30D-FA3D1708A63B}" type="datetimeFigureOut">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4FAAB1-CE36-40AF-8DAB-55AF669EBB57}" type="slidenum">
              <a:rPr lang="en-US"/>
              <a:pPr>
                <a:defRPr/>
              </a:pPr>
              <a:t>‹#›</a:t>
            </a:fld>
            <a:endParaRPr lang="en-US"/>
          </a:p>
        </p:txBody>
      </p:sp>
    </p:spTree>
    <p:extLst>
      <p:ext uri="{BB962C8B-B14F-4D97-AF65-F5344CB8AC3E}">
        <p14:creationId xmlns:p14="http://schemas.microsoft.com/office/powerpoint/2010/main" val="3197193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7EF91B-F1C4-414E-8E51-3C6962258D50}" type="datetimeFigureOut">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D346E5-99E1-427F-A8C5-00D752DAE81D}" type="slidenum">
              <a:rPr lang="en-US"/>
              <a:pPr>
                <a:defRPr/>
              </a:pPr>
              <a:t>‹#›</a:t>
            </a:fld>
            <a:endParaRPr lang="en-US"/>
          </a:p>
        </p:txBody>
      </p:sp>
    </p:spTree>
    <p:extLst>
      <p:ext uri="{BB962C8B-B14F-4D97-AF65-F5344CB8AC3E}">
        <p14:creationId xmlns:p14="http://schemas.microsoft.com/office/powerpoint/2010/main" val="2745858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9C0442E-7098-4841-8F3C-AD599D4E5CF3}" type="datetimeFigureOut">
              <a:rPr lang="en-US"/>
              <a:pPr>
                <a:defRPr/>
              </a:pPr>
              <a:t>10/8/2015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D17F020-F769-4E76-B05E-1715430523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07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
        <p:nvSpPr>
          <p:cNvPr id="3078" name="Rectangle 3"/>
          <p:cNvSpPr>
            <a:spLocks noChangeArrowheads="1"/>
          </p:cNvSpPr>
          <p:nvPr/>
        </p:nvSpPr>
        <p:spPr bwMode="auto">
          <a:xfrm rot="10800000" flipV="1">
            <a:off x="201283" y="1049519"/>
            <a:ext cx="8534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400" b="1" dirty="0">
                <a:solidFill>
                  <a:srgbClr val="376092"/>
                </a:solidFill>
              </a:rPr>
              <a:t>Для практического ультразвукового (УЗ) контроля сварных соединений с применением технологии фазированных решеток (ФР), бурно развивающейся в течение последнего десятилетия, наиболее часто применяются преобразователи на базе линейных решеток, обеспечивающие прозвучивание поперечного сечения материала путем электронного управления УЗ лучом. Таким образом удается минимизировать, вплоть до полного исключения, механическое перемещение УЗ преобразователя в плоскости, перпендикулярной оси шва, заменив обычное для моноэлементных преобразователей зигзагообразное сканирование линейным перемещением </a:t>
            </a:r>
            <a:r>
              <a:rPr lang="ru-RU" sz="1400" b="1" dirty="0" smtClean="0">
                <a:solidFill>
                  <a:srgbClr val="376092"/>
                </a:solidFill>
              </a:rPr>
              <a:t>одного или более </a:t>
            </a:r>
            <a:r>
              <a:rPr lang="ru-RU" sz="1400" b="1" dirty="0">
                <a:solidFill>
                  <a:srgbClr val="376092"/>
                </a:solidFill>
              </a:rPr>
              <a:t>ФР </a:t>
            </a:r>
            <a:r>
              <a:rPr lang="ru-RU" sz="1400" b="1" dirty="0" smtClean="0">
                <a:solidFill>
                  <a:srgbClr val="376092"/>
                </a:solidFill>
              </a:rPr>
              <a:t>преобразователей вдоль </a:t>
            </a:r>
            <a:r>
              <a:rPr lang="ru-RU" sz="1400" b="1" dirty="0">
                <a:solidFill>
                  <a:srgbClr val="376092"/>
                </a:solidFill>
              </a:rPr>
              <a:t>линии сплавления</a:t>
            </a:r>
            <a:endParaRPr lang="ru-RU" altLang="en-US" sz="1400" b="1" dirty="0">
              <a:solidFill>
                <a:srgbClr val="376092"/>
              </a:solidFill>
              <a:ea typeface="Calibri" pitchFamily="34" charset="0"/>
              <a:cs typeface="Times New Roman" pitchFamily="18" charset="0"/>
            </a:endParaRPr>
          </a:p>
        </p:txBody>
      </p:sp>
      <p:pic>
        <p:nvPicPr>
          <p:cNvPr id="8" name="Picture 2" descr="C:\Users\win7\AppData\Local\Temp\wz764c\_DSC0006-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283" y="2819400"/>
            <a:ext cx="4237860" cy="3886200"/>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3" descr="C:\Users\win7\AppData\Local\Temp\wzbf0f\_DSC0005-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535" y="2819400"/>
            <a:ext cx="4286789" cy="3886200"/>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6"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6147"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54025" y="1143000"/>
            <a:ext cx="8232775" cy="50292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Технология </a:t>
            </a:r>
            <a:r>
              <a:rPr lang="en-US" altLang="en-US" sz="1200" b="1" dirty="0">
                <a:solidFill>
                  <a:schemeClr val="accent1">
                    <a:lumMod val="75000"/>
                  </a:schemeClr>
                </a:solidFill>
                <a:latin typeface="+mj-lt"/>
                <a:cs typeface="Arial" charset="0"/>
              </a:rPr>
              <a:t>TTGI</a:t>
            </a:r>
            <a:r>
              <a:rPr lang="ru-RU" altLang="en-US" sz="1200" b="1" dirty="0">
                <a:solidFill>
                  <a:schemeClr val="accent1">
                    <a:lumMod val="75000"/>
                  </a:schemeClr>
                </a:solidFill>
                <a:latin typeface="+mj-lt"/>
                <a:cs typeface="Arial" charset="0"/>
              </a:rPr>
              <a:t> основана на 5-ти основных принципах:</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rPr>
              <a:t>2. На основании полученных размеров объекта прибор визуализирует прозвучиваемое сечение объекта, позволяя оператору в интерактивном режиме выбрать оптимальное месторасположение преобразователя и осуществить трассировку ультразвуковых лучей,  обеспечивающих необходимую полноту контроля</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61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783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7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717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54025" y="1143000"/>
            <a:ext cx="8232775" cy="1449388"/>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Технология </a:t>
            </a:r>
            <a:r>
              <a:rPr lang="en-US" altLang="en-US" sz="1200" b="1" dirty="0">
                <a:solidFill>
                  <a:schemeClr val="accent1">
                    <a:lumMod val="75000"/>
                  </a:schemeClr>
                </a:solidFill>
                <a:latin typeface="+mj-lt"/>
                <a:cs typeface="Arial" charset="0"/>
              </a:rPr>
              <a:t>TTGI</a:t>
            </a:r>
            <a:r>
              <a:rPr lang="ru-RU" altLang="en-US" sz="1200" b="1" dirty="0">
                <a:solidFill>
                  <a:schemeClr val="accent1">
                    <a:lumMod val="75000"/>
                  </a:schemeClr>
                </a:solidFill>
                <a:latin typeface="+mj-lt"/>
                <a:cs typeface="Arial" charset="0"/>
              </a:rPr>
              <a:t> основана на 5-ти основных принципах:</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rPr>
              <a:t>3. Чувствительность и другие параметры настраиваются </a:t>
            </a:r>
            <a:r>
              <a:rPr lang="ru-RU" altLang="en-US" sz="1200" b="1" dirty="0" smtClean="0">
                <a:solidFill>
                  <a:schemeClr val="accent1">
                    <a:lumMod val="75000"/>
                  </a:schemeClr>
                </a:solidFill>
                <a:latin typeface="+mj-lt"/>
              </a:rPr>
              <a:t>оператор</a:t>
            </a:r>
            <a:r>
              <a:rPr lang="en-US" altLang="en-US" sz="1200" b="1" dirty="0" smtClean="0">
                <a:solidFill>
                  <a:schemeClr val="accent1">
                    <a:lumMod val="75000"/>
                  </a:schemeClr>
                </a:solidFill>
                <a:latin typeface="+mj-lt"/>
              </a:rPr>
              <a:t>o</a:t>
            </a:r>
            <a:r>
              <a:rPr lang="ru-RU" altLang="en-US" sz="1200" b="1" dirty="0" smtClean="0">
                <a:solidFill>
                  <a:schemeClr val="accent1">
                    <a:lumMod val="75000"/>
                  </a:schemeClr>
                </a:solidFill>
                <a:latin typeface="+mj-lt"/>
              </a:rPr>
              <a:t>м </a:t>
            </a:r>
            <a:r>
              <a:rPr lang="ru-RU" altLang="en-US" sz="1200" b="1" dirty="0">
                <a:solidFill>
                  <a:schemeClr val="accent1">
                    <a:lumMod val="75000"/>
                  </a:schemeClr>
                </a:solidFill>
                <a:latin typeface="+mj-lt"/>
              </a:rPr>
              <a:t>для центрального луча в выбранном </a:t>
            </a:r>
            <a:r>
              <a:rPr lang="ru-RU" altLang="en-US" sz="1200" b="1" dirty="0" smtClean="0">
                <a:solidFill>
                  <a:schemeClr val="accent1">
                    <a:lumMod val="75000"/>
                  </a:schemeClr>
                </a:solidFill>
                <a:latin typeface="+mj-lt"/>
              </a:rPr>
              <a:t>диапазо</a:t>
            </a:r>
            <a:r>
              <a:rPr lang="ru-RU" altLang="en-US" sz="1200" b="1" dirty="0">
                <a:solidFill>
                  <a:schemeClr val="accent1">
                    <a:lumMod val="75000"/>
                  </a:schemeClr>
                </a:solidFill>
                <a:latin typeface="+mj-lt"/>
              </a:rPr>
              <a:t>н</a:t>
            </a:r>
            <a:r>
              <a:rPr lang="ru-RU" altLang="en-US" sz="1200" b="1" dirty="0" smtClean="0">
                <a:solidFill>
                  <a:schemeClr val="accent1">
                    <a:lumMod val="75000"/>
                  </a:schemeClr>
                </a:solidFill>
                <a:latin typeface="+mj-lt"/>
              </a:rPr>
              <a:t>е </a:t>
            </a:r>
            <a:r>
              <a:rPr lang="ru-RU" altLang="en-US" sz="1200" b="1" dirty="0">
                <a:solidFill>
                  <a:schemeClr val="accent1">
                    <a:lumMod val="75000"/>
                  </a:schemeClr>
                </a:solidFill>
                <a:latin typeface="+mj-lt"/>
              </a:rPr>
              <a:t>прозвучивания в режиме стандартного ультразвукового дефектоскопа с применением соответствующих стандартных образцов на основании требований к объекту, критериев браковки и т.д., то есть точно также, как при обычном ультразвуковом контроле. Это обеспечивает полную совместимость с уже существующими нормами и стандартами ультразвуковой дефектоскопии</a:t>
            </a: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71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67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819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81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54025" y="1143000"/>
            <a:ext cx="8232775" cy="1449388"/>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Технология </a:t>
            </a:r>
            <a:r>
              <a:rPr lang="en-US" altLang="en-US" sz="1200" b="1" dirty="0">
                <a:solidFill>
                  <a:schemeClr val="accent1">
                    <a:lumMod val="75000"/>
                  </a:schemeClr>
                </a:solidFill>
                <a:latin typeface="+mj-lt"/>
                <a:cs typeface="Arial" charset="0"/>
              </a:rPr>
              <a:t>TTGI</a:t>
            </a:r>
            <a:r>
              <a:rPr lang="ru-RU" altLang="en-US" sz="1200" b="1" dirty="0">
                <a:solidFill>
                  <a:schemeClr val="accent1">
                    <a:lumMod val="75000"/>
                  </a:schemeClr>
                </a:solidFill>
                <a:latin typeface="+mj-lt"/>
                <a:cs typeface="Arial" charset="0"/>
              </a:rPr>
              <a:t> основана на 5-ти основных принципах:</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rPr>
              <a:t>4. Прибор автоматически формирует набор циклов излучанеия-приема (фокальных законов), которые, выполняясь последовательно один за другим из одной точки расположения преобразователя на объекте, обеспечат прозвучивание поперечного сечения в соотвествии с выполненной трассировкой, причем каждый </a:t>
            </a:r>
            <a:r>
              <a:rPr lang="ru-RU" altLang="en-US" sz="1200" b="1" dirty="0" smtClean="0">
                <a:solidFill>
                  <a:schemeClr val="accent1">
                    <a:lumMod val="75000"/>
                  </a:schemeClr>
                </a:solidFill>
                <a:latin typeface="+mj-lt"/>
              </a:rPr>
              <a:t>фокальный </a:t>
            </a:r>
            <a:r>
              <a:rPr lang="ru-RU" altLang="en-US" sz="1200" b="1" dirty="0">
                <a:solidFill>
                  <a:schemeClr val="accent1">
                    <a:lumMod val="75000"/>
                  </a:schemeClr>
                </a:solidFill>
                <a:latin typeface="+mj-lt"/>
              </a:rPr>
              <a:t>закон характеризуется индивидуально подстроенными усилением, углом ввода, задержкой и длительностью развертки, а также, при необходимости, кривой </a:t>
            </a:r>
            <a:r>
              <a:rPr lang="en-US" altLang="en-US" sz="1200" b="1" dirty="0">
                <a:solidFill>
                  <a:schemeClr val="accent1">
                    <a:lumMod val="75000"/>
                  </a:schemeClr>
                </a:solidFill>
                <a:latin typeface="+mj-lt"/>
              </a:rPr>
              <a:t>DAC</a:t>
            </a:r>
            <a:endParaRPr lang="ru-RU"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81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49812"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18"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9219"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92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54025" y="1143000"/>
            <a:ext cx="8232775" cy="1449388"/>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Технология </a:t>
            </a:r>
            <a:r>
              <a:rPr lang="en-US" altLang="en-US" sz="1200" b="1" dirty="0">
                <a:solidFill>
                  <a:schemeClr val="accent1">
                    <a:lumMod val="75000"/>
                  </a:schemeClr>
                </a:solidFill>
                <a:latin typeface="+mj-lt"/>
                <a:cs typeface="Arial" charset="0"/>
              </a:rPr>
              <a:t>TTGI</a:t>
            </a:r>
            <a:r>
              <a:rPr lang="ru-RU" altLang="en-US" sz="1200" b="1" dirty="0">
                <a:solidFill>
                  <a:schemeClr val="accent1">
                    <a:lumMod val="75000"/>
                  </a:schemeClr>
                </a:solidFill>
                <a:latin typeface="+mj-lt"/>
                <a:cs typeface="Arial" charset="0"/>
              </a:rPr>
              <a:t> основана на 5-ти основных принципах:</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rPr>
              <a:t>4А.</a:t>
            </a:r>
            <a:r>
              <a:rPr lang="en-US" altLang="en-US" sz="1200" b="1" dirty="0">
                <a:solidFill>
                  <a:schemeClr val="accent1">
                    <a:lumMod val="75000"/>
                  </a:schemeClr>
                </a:solidFill>
                <a:latin typeface="+mj-lt"/>
              </a:rPr>
              <a:t> </a:t>
            </a:r>
            <a:r>
              <a:rPr lang="ru-RU" altLang="en-US" sz="1200" b="1" dirty="0">
                <a:solidFill>
                  <a:schemeClr val="accent1">
                    <a:lumMod val="75000"/>
                  </a:schemeClr>
                </a:solidFill>
                <a:latin typeface="+mj-lt"/>
              </a:rPr>
              <a:t>ФР-дефектоскопы серии </a:t>
            </a:r>
            <a:r>
              <a:rPr lang="en-US" altLang="en-US" sz="1200" b="1" dirty="0">
                <a:solidFill>
                  <a:schemeClr val="accent1">
                    <a:lumMod val="75000"/>
                  </a:schemeClr>
                </a:solidFill>
                <a:latin typeface="+mj-lt"/>
              </a:rPr>
              <a:t>ISONIC  </a:t>
            </a:r>
            <a:r>
              <a:rPr lang="ru-RU" altLang="en-US" sz="1200" b="1" dirty="0">
                <a:solidFill>
                  <a:schemeClr val="accent1">
                    <a:lumMod val="75000"/>
                  </a:schemeClr>
                </a:solidFill>
                <a:latin typeface="+mj-lt"/>
              </a:rPr>
              <a:t>позволяют включить в последовательность фокальных законов, обеспечивающих прозвучивание материал сварного шва, дополнительный цикл излучения-приема продольной волны нормально к поверхности – это позволяет следить за качеством акустического контакта ФР-преобразователя с материалом, а также обнаруживать расслоения в околошовной зоне непосредственно во время прозвучивания сварного соединения</a:t>
            </a: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92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783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42"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0243"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02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54025" y="11430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Технология </a:t>
            </a:r>
            <a:r>
              <a:rPr lang="en-US" altLang="en-US" sz="1200" b="1" dirty="0">
                <a:solidFill>
                  <a:schemeClr val="accent1">
                    <a:lumMod val="75000"/>
                  </a:schemeClr>
                </a:solidFill>
                <a:latin typeface="+mj-lt"/>
                <a:cs typeface="Arial" charset="0"/>
              </a:rPr>
              <a:t>TTGI</a:t>
            </a:r>
            <a:r>
              <a:rPr lang="ru-RU" altLang="en-US" sz="1200" b="1" dirty="0">
                <a:solidFill>
                  <a:schemeClr val="accent1">
                    <a:lumMod val="75000"/>
                  </a:schemeClr>
                </a:solidFill>
                <a:latin typeface="+mj-lt"/>
                <a:cs typeface="Arial" charset="0"/>
              </a:rPr>
              <a:t> основана на 5-ти основных принципах:</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rPr>
              <a:t>5. Прибор запоминает массив А-Сканов, получаемых в результате последовательного выполненеия всех сформированных фокальных законов в быстродействующей буферной памяти (</a:t>
            </a:r>
            <a:r>
              <a:rPr lang="ru-RU" altLang="en-US" sz="1200" b="1" dirty="0" smtClean="0">
                <a:solidFill>
                  <a:schemeClr val="accent1">
                    <a:lumMod val="75000"/>
                  </a:schemeClr>
                </a:solidFill>
                <a:latin typeface="+mj-lt"/>
              </a:rPr>
              <a:t>память </a:t>
            </a:r>
            <a:r>
              <a:rPr lang="ru-RU" altLang="en-US" sz="1200" b="1" dirty="0">
                <a:solidFill>
                  <a:schemeClr val="accent1">
                    <a:lumMod val="75000"/>
                  </a:schemeClr>
                </a:solidFill>
                <a:latin typeface="+mj-lt"/>
              </a:rPr>
              <a:t>фокальных законов), из которой передается в компьютер, генерирующий в реальном времени изображение сечения объекта с дефектами, расположенными в их реальных позициях </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102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75212"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7164387" y="5562601"/>
            <a:ext cx="1754188" cy="3048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Курсор хода луча</a:t>
            </a:r>
            <a:endParaRPr lang="ru-RU" altLang="en-US" sz="1200" b="1" dirty="0">
              <a:solidFill>
                <a:schemeClr val="accent1">
                  <a:lumMod val="75000"/>
                </a:schemeClr>
              </a:solidFill>
              <a:latin typeface="+mn-lt"/>
            </a:endParaRPr>
          </a:p>
        </p:txBody>
      </p:sp>
      <p:cxnSp>
        <p:nvCxnSpPr>
          <p:cNvPr id="10" name="Straight Arrow Connector 9"/>
          <p:cNvCxnSpPr/>
          <p:nvPr/>
        </p:nvCxnSpPr>
        <p:spPr>
          <a:xfrm flipH="1">
            <a:off x="4570412" y="5715001"/>
            <a:ext cx="2593975" cy="762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rrowheads="1"/>
          </p:cNvSpPr>
          <p:nvPr/>
        </p:nvSpPr>
        <p:spPr bwMode="auto">
          <a:xfrm>
            <a:off x="238125" y="3352800"/>
            <a:ext cx="1754188" cy="1038225"/>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А-Скан по заданному курсором ходу луча в поперечном сечении</a:t>
            </a:r>
            <a:endParaRPr lang="ru-RU" altLang="en-US" sz="1200" b="1" dirty="0">
              <a:solidFill>
                <a:schemeClr val="accent1">
                  <a:lumMod val="75000"/>
                </a:schemeClr>
              </a:solidFill>
              <a:latin typeface="+mn-lt"/>
            </a:endParaRPr>
          </a:p>
        </p:txBody>
      </p:sp>
      <p:cxnSp>
        <p:nvCxnSpPr>
          <p:cNvPr id="12" name="Straight Arrow Connector 11"/>
          <p:cNvCxnSpPr>
            <a:stCxn id="11" idx="3"/>
          </p:cNvCxnSpPr>
          <p:nvPr/>
        </p:nvCxnSpPr>
        <p:spPr>
          <a:xfrm flipV="1">
            <a:off x="1992313" y="3810001"/>
            <a:ext cx="341312" cy="61912"/>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6"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1267"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1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54025" y="11430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Благодаря многостраничной организации памяти фокальных законов в ФР-дефектоскопах серии </a:t>
            </a:r>
            <a:r>
              <a:rPr lang="en-US" altLang="en-US" sz="1200" b="1" dirty="0">
                <a:solidFill>
                  <a:schemeClr val="accent1">
                    <a:lumMod val="75000"/>
                  </a:schemeClr>
                </a:solidFill>
                <a:latin typeface="+mj-lt"/>
                <a:cs typeface="Arial" charset="0"/>
              </a:rPr>
              <a:t>ISONIC </a:t>
            </a:r>
            <a:r>
              <a:rPr lang="ru-RU" altLang="en-US" sz="1200" b="1" dirty="0">
                <a:solidFill>
                  <a:schemeClr val="accent1">
                    <a:lumMod val="75000"/>
                  </a:schemeClr>
                </a:solidFill>
                <a:latin typeface="+mj-lt"/>
                <a:cs typeface="Arial" charset="0"/>
              </a:rPr>
              <a:t>механическое сканирование вдоль заданой линии не требует ожидания завершения </a:t>
            </a:r>
            <a:r>
              <a:rPr lang="en-US" altLang="en-US" sz="1200" b="1" dirty="0">
                <a:solidFill>
                  <a:schemeClr val="accent1">
                    <a:lumMod val="75000"/>
                  </a:schemeClr>
                </a:solidFill>
                <a:latin typeface="+mj-lt"/>
                <a:cs typeface="Arial" charset="0"/>
              </a:rPr>
              <a:t>“</a:t>
            </a:r>
            <a:r>
              <a:rPr lang="ru-RU" altLang="en-US" sz="1200" b="1" dirty="0">
                <a:solidFill>
                  <a:schemeClr val="accent1">
                    <a:lumMod val="75000"/>
                  </a:schemeClr>
                </a:solidFill>
                <a:latin typeface="+mj-lt"/>
                <a:cs typeface="Arial" charset="0"/>
              </a:rPr>
              <a:t>перекачки</a:t>
            </a:r>
            <a:r>
              <a:rPr lang="en-US" altLang="en-US" sz="1200" b="1" dirty="0">
                <a:solidFill>
                  <a:schemeClr val="accent1">
                    <a:lumMod val="75000"/>
                  </a:schemeClr>
                </a:solidFill>
                <a:latin typeface="+mj-lt"/>
                <a:cs typeface="Arial" charset="0"/>
              </a:rPr>
              <a:t>”</a:t>
            </a:r>
            <a:r>
              <a:rPr lang="ru-RU" altLang="en-US" sz="1200" b="1" dirty="0">
                <a:solidFill>
                  <a:schemeClr val="accent1">
                    <a:lumMod val="75000"/>
                  </a:schemeClr>
                </a:solidFill>
                <a:latin typeface="+mj-lt"/>
                <a:cs typeface="Arial" charset="0"/>
              </a:rPr>
              <a:t> массива А-Сканов в бортовой компьютер прибора, то есть каждое новое сечение объекта прозвучивается и запоминается в буфере независимо от предыдущих и последующих. Это делает возможным непрерывное сканирование объекта ФР-преобразователем с формированием проекционных изображений всего объема из накопленной совокупности сечений:</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112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783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7144110" y="2438400"/>
            <a:ext cx="1847490" cy="5334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Сварной шов – вид сверху (в плане)</a:t>
            </a:r>
            <a:endParaRPr lang="ru-RU" altLang="en-US" sz="1200" b="1" dirty="0">
              <a:solidFill>
                <a:schemeClr val="accent1">
                  <a:lumMod val="75000"/>
                </a:schemeClr>
              </a:solidFill>
              <a:latin typeface="+mn-lt"/>
            </a:endParaRPr>
          </a:p>
        </p:txBody>
      </p:sp>
      <p:sp>
        <p:nvSpPr>
          <p:cNvPr id="10" name="Rectangle 9"/>
          <p:cNvSpPr>
            <a:spLocks noChangeArrowheads="1"/>
          </p:cNvSpPr>
          <p:nvPr/>
        </p:nvSpPr>
        <p:spPr bwMode="auto">
          <a:xfrm>
            <a:off x="7164386" y="4724400"/>
            <a:ext cx="1827213" cy="12192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Сварной шов – вид сбоку (проекционное изображение продольного сечения)</a:t>
            </a:r>
            <a:endParaRPr lang="ru-RU" altLang="en-US" sz="1200" b="1" dirty="0">
              <a:solidFill>
                <a:schemeClr val="accent1">
                  <a:lumMod val="75000"/>
                </a:schemeClr>
              </a:solidFill>
              <a:latin typeface="+mn-lt"/>
            </a:endParaRPr>
          </a:p>
        </p:txBody>
      </p:sp>
      <p:sp>
        <p:nvSpPr>
          <p:cNvPr id="11" name="Rectangle 10"/>
          <p:cNvSpPr>
            <a:spLocks noChangeArrowheads="1"/>
          </p:cNvSpPr>
          <p:nvPr/>
        </p:nvSpPr>
        <p:spPr bwMode="auto">
          <a:xfrm>
            <a:off x="190500" y="2428875"/>
            <a:ext cx="1754188" cy="12192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Сварной шов – вид с торца (проекционное изображение поперечного сечения)</a:t>
            </a:r>
            <a:endParaRPr lang="ru-RU" altLang="en-US" sz="1200" b="1" dirty="0">
              <a:solidFill>
                <a:schemeClr val="accent1">
                  <a:lumMod val="75000"/>
                </a:schemeClr>
              </a:solidFill>
              <a:latin typeface="+mn-lt"/>
            </a:endParaRPr>
          </a:p>
        </p:txBody>
      </p:sp>
      <p:sp>
        <p:nvSpPr>
          <p:cNvPr id="12" name="Rectangle 11"/>
          <p:cNvSpPr>
            <a:spLocks noChangeArrowheads="1"/>
          </p:cNvSpPr>
          <p:nvPr/>
        </p:nvSpPr>
        <p:spPr bwMode="auto">
          <a:xfrm>
            <a:off x="201881" y="4876800"/>
            <a:ext cx="1754188" cy="12192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Сварной шов – изображение поперечного  сечения в разрезе в позиции маркера</a:t>
            </a:r>
            <a:endParaRPr lang="ru-RU" altLang="en-US" sz="1200" b="1" dirty="0">
              <a:solidFill>
                <a:schemeClr val="accent1">
                  <a:lumMod val="75000"/>
                </a:schemeClr>
              </a:solidFill>
              <a:latin typeface="+mn-lt"/>
            </a:endParaRPr>
          </a:p>
        </p:txBody>
      </p:sp>
      <p:cxnSp>
        <p:nvCxnSpPr>
          <p:cNvPr id="13" name="Straight Arrow Connector 12"/>
          <p:cNvCxnSpPr>
            <a:stCxn id="12" idx="3"/>
          </p:cNvCxnSpPr>
          <p:nvPr/>
        </p:nvCxnSpPr>
        <p:spPr>
          <a:xfrm>
            <a:off x="1956069" y="5486400"/>
            <a:ext cx="1817687" cy="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3"/>
          </p:cNvCxnSpPr>
          <p:nvPr/>
        </p:nvCxnSpPr>
        <p:spPr>
          <a:xfrm flipV="1">
            <a:off x="1956069" y="4876800"/>
            <a:ext cx="3063874" cy="6096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3"/>
          </p:cNvCxnSpPr>
          <p:nvPr/>
        </p:nvCxnSpPr>
        <p:spPr>
          <a:xfrm>
            <a:off x="1944688" y="3038475"/>
            <a:ext cx="350837" cy="166686"/>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1"/>
          </p:cNvCxnSpPr>
          <p:nvPr/>
        </p:nvCxnSpPr>
        <p:spPr>
          <a:xfrm flipH="1">
            <a:off x="5791200" y="2705100"/>
            <a:ext cx="1352910" cy="7239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1"/>
          </p:cNvCxnSpPr>
          <p:nvPr/>
        </p:nvCxnSpPr>
        <p:spPr>
          <a:xfrm flipH="1" flipV="1">
            <a:off x="6172202" y="4953000"/>
            <a:ext cx="992184" cy="3810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a:spLocks noChangeArrowheads="1"/>
          </p:cNvSpPr>
          <p:nvPr/>
        </p:nvSpPr>
        <p:spPr bwMode="auto">
          <a:xfrm>
            <a:off x="190500" y="3748087"/>
            <a:ext cx="1754188" cy="1038225"/>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А-Скан по заданному курсором ходу луча в поперечном сечении</a:t>
            </a:r>
            <a:endParaRPr lang="ru-RU" altLang="en-US" sz="1200" b="1" dirty="0">
              <a:solidFill>
                <a:schemeClr val="accent1">
                  <a:lumMod val="75000"/>
                </a:schemeClr>
              </a:solidFill>
              <a:latin typeface="+mn-lt"/>
            </a:endParaRPr>
          </a:p>
        </p:txBody>
      </p:sp>
      <p:cxnSp>
        <p:nvCxnSpPr>
          <p:cNvPr id="34" name="Straight Arrow Connector 33"/>
          <p:cNvCxnSpPr>
            <a:stCxn id="29" idx="3"/>
          </p:cNvCxnSpPr>
          <p:nvPr/>
        </p:nvCxnSpPr>
        <p:spPr>
          <a:xfrm>
            <a:off x="1944688" y="4267200"/>
            <a:ext cx="493712" cy="212726"/>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a:spLocks noChangeArrowheads="1"/>
          </p:cNvSpPr>
          <p:nvPr/>
        </p:nvSpPr>
        <p:spPr bwMode="auto">
          <a:xfrm>
            <a:off x="7152735" y="6019800"/>
            <a:ext cx="1838863" cy="3048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Курсор хода луча</a:t>
            </a:r>
            <a:endParaRPr lang="ru-RU" altLang="en-US" sz="1200" b="1" dirty="0">
              <a:solidFill>
                <a:schemeClr val="accent1">
                  <a:lumMod val="75000"/>
                </a:schemeClr>
              </a:solidFill>
              <a:latin typeface="+mn-lt"/>
            </a:endParaRPr>
          </a:p>
        </p:txBody>
      </p:sp>
      <p:cxnSp>
        <p:nvCxnSpPr>
          <p:cNvPr id="38" name="Straight Arrow Connector 37"/>
          <p:cNvCxnSpPr>
            <a:stCxn id="37" idx="1"/>
          </p:cNvCxnSpPr>
          <p:nvPr/>
        </p:nvCxnSpPr>
        <p:spPr>
          <a:xfrm flipH="1" flipV="1">
            <a:off x="5486401" y="5959476"/>
            <a:ext cx="1666334" cy="212724"/>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7158560" y="3063874"/>
            <a:ext cx="1838864" cy="1584326"/>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Состояние контакта в процессе сканирования отображается  зеленой / красной полосой по альтернативному признаку (да / нет)</a:t>
            </a:r>
            <a:endParaRPr lang="ru-RU" altLang="en-US" sz="1200" b="1" dirty="0">
              <a:solidFill>
                <a:schemeClr val="accent1">
                  <a:lumMod val="75000"/>
                </a:schemeClr>
              </a:solidFill>
              <a:latin typeface="+mn-lt"/>
            </a:endParaRPr>
          </a:p>
        </p:txBody>
      </p:sp>
      <p:cxnSp>
        <p:nvCxnSpPr>
          <p:cNvPr id="31" name="Straight Arrow Connector 30"/>
          <p:cNvCxnSpPr>
            <a:stCxn id="22" idx="1"/>
          </p:cNvCxnSpPr>
          <p:nvPr/>
        </p:nvCxnSpPr>
        <p:spPr>
          <a:xfrm flipH="1">
            <a:off x="6096000" y="3856037"/>
            <a:ext cx="1062560" cy="27272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9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229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54025" y="11430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По желанию оператора трехмерное изображение объекта может быть сформировано непосредсвенно по завершении сканирования:</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122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331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33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54025" y="11430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Редактируемый список дефектов может быть сформирован автоматически непосредственно по окончании сканирования или в любой момент позже. Список дефектов составляется с автоматическим обмером каждого из них в виде, соответствующем требованиям известных норм и стандартов,</a:t>
            </a:r>
            <a:r>
              <a:rPr lang="en-US" altLang="en-US" sz="1200" b="1" dirty="0">
                <a:solidFill>
                  <a:schemeClr val="accent1">
                    <a:lumMod val="75000"/>
                  </a:schemeClr>
                </a:solidFill>
                <a:latin typeface="+mj-lt"/>
                <a:cs typeface="Arial" charset="0"/>
              </a:rPr>
              <a:t> </a:t>
            </a:r>
            <a:r>
              <a:rPr lang="ru-RU" altLang="en-US" sz="1200" b="1" dirty="0">
                <a:solidFill>
                  <a:schemeClr val="accent1">
                    <a:lumMod val="75000"/>
                  </a:schemeClr>
                </a:solidFill>
                <a:latin typeface="+mj-lt"/>
                <a:cs typeface="Arial" charset="0"/>
              </a:rPr>
              <a:t>позволяющем использовать его в качестве основы для составления карты ремонта сварного шва:</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133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9117013"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38"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4339"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43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E:\SSHOW\_DSC0003-plate-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914400"/>
            <a:ext cx="5257801" cy="59563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245660" y="1690688"/>
            <a:ext cx="4801002" cy="2576512"/>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b="1" dirty="0">
                <a:solidFill>
                  <a:schemeClr val="accent1">
                    <a:lumMod val="75000"/>
                  </a:schemeClr>
                </a:solidFill>
                <a:latin typeface="+mj-lt"/>
                <a:cs typeface="Arial" charset="0"/>
              </a:rPr>
              <a:t>Для наиболее распространенного регламента контроля, требующего выполнение сканирования сварного соединения с двух сторон в случаях, когда доступ к шву свободен от определенных ограничений</a:t>
            </a:r>
            <a:r>
              <a:rPr lang="en-US" altLang="en-US" b="1" dirty="0">
                <a:solidFill>
                  <a:schemeClr val="accent1">
                    <a:lumMod val="75000"/>
                  </a:schemeClr>
                </a:solidFill>
                <a:latin typeface="+mj-lt"/>
                <a:cs typeface="Arial" charset="0"/>
              </a:rPr>
              <a:t>,</a:t>
            </a:r>
            <a:r>
              <a:rPr lang="ru-RU" altLang="en-US" b="1" dirty="0">
                <a:solidFill>
                  <a:schemeClr val="accent1">
                    <a:lumMod val="75000"/>
                  </a:schemeClr>
                </a:solidFill>
                <a:latin typeface="+mj-lt"/>
                <a:cs typeface="Arial" charset="0"/>
              </a:rPr>
              <a:t> в ФР-дефектоскопах серии </a:t>
            </a:r>
            <a:r>
              <a:rPr lang="en-US" altLang="en-US" b="1" dirty="0">
                <a:solidFill>
                  <a:schemeClr val="accent1">
                    <a:lumMod val="75000"/>
                  </a:schemeClr>
                </a:solidFill>
                <a:latin typeface="+mj-lt"/>
                <a:cs typeface="Arial" charset="0"/>
              </a:rPr>
              <a:t>ISONIC </a:t>
            </a:r>
            <a:r>
              <a:rPr lang="ru-RU" altLang="en-US" b="1" dirty="0">
                <a:solidFill>
                  <a:schemeClr val="accent1">
                    <a:lumMod val="75000"/>
                  </a:schemeClr>
                </a:solidFill>
                <a:latin typeface="+mj-lt"/>
                <a:cs typeface="Arial" charset="0"/>
              </a:rPr>
              <a:t>предусмотрено подключение и использование двух ФР-преобразователей одновременно</a:t>
            </a:r>
            <a:endParaRPr lang="en-US" altLang="en-US"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2"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5363"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53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54025" y="9906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ФР-преобразователи, закрепленные в сканере, реализуют прозвучивание сварного шва – каждый со своей стороны </a:t>
            </a:r>
            <a:r>
              <a:rPr lang="en-US" altLang="en-US" sz="1200" b="1" dirty="0">
                <a:solidFill>
                  <a:schemeClr val="accent1">
                    <a:lumMod val="75000"/>
                  </a:schemeClr>
                </a:solidFill>
                <a:latin typeface="+mj-lt"/>
                <a:cs typeface="Arial" charset="0"/>
              </a:rPr>
              <a:t>(West / East)</a:t>
            </a:r>
            <a:r>
              <a:rPr lang="ru-RU" altLang="en-US" sz="1200" b="1" dirty="0">
                <a:solidFill>
                  <a:schemeClr val="accent1">
                    <a:lumMod val="75000"/>
                  </a:schemeClr>
                </a:solidFill>
                <a:latin typeface="+mj-lt"/>
                <a:cs typeface="Arial" charset="0"/>
              </a:rPr>
              <a:t>, при этом попереченое сечение шва отображается путем наложения на </a:t>
            </a:r>
            <a:r>
              <a:rPr lang="ru-RU" altLang="en-US" sz="1200" b="1" dirty="0" smtClean="0">
                <a:solidFill>
                  <a:schemeClr val="accent1">
                    <a:lumMod val="75000"/>
                  </a:schemeClr>
                </a:solidFill>
                <a:latin typeface="+mj-lt"/>
                <a:cs typeface="Arial" charset="0"/>
              </a:rPr>
              <a:t>его</a:t>
            </a:r>
            <a:r>
              <a:rPr lang="en-US" altLang="en-US" sz="1200" b="1" dirty="0" smtClean="0">
                <a:solidFill>
                  <a:schemeClr val="accent1">
                    <a:lumMod val="75000"/>
                  </a:schemeClr>
                </a:solidFill>
                <a:latin typeface="+mj-lt"/>
                <a:cs typeface="Arial" charset="0"/>
              </a:rPr>
              <a:t> </a:t>
            </a:r>
            <a:r>
              <a:rPr lang="ru-RU" altLang="en-US" sz="1200" b="1" dirty="0" smtClean="0">
                <a:solidFill>
                  <a:schemeClr val="accent1">
                    <a:lumMod val="75000"/>
                  </a:schemeClr>
                </a:solidFill>
                <a:latin typeface="+mj-lt"/>
                <a:cs typeface="Arial" charset="0"/>
              </a:rPr>
              <a:t>шаблон </a:t>
            </a:r>
            <a:r>
              <a:rPr lang="ru-RU" altLang="en-US" sz="1200" b="1" dirty="0">
                <a:solidFill>
                  <a:schemeClr val="accent1">
                    <a:lumMod val="75000"/>
                  </a:schemeClr>
                </a:solidFill>
                <a:latin typeface="+mj-lt"/>
                <a:cs typeface="Arial" charset="0"/>
              </a:rPr>
              <a:t>и суперпозиции двух сектор-скан изображений, формируемых обоими ФР-преобразователями, либо одного из двух названных изображенией. Способ отображения поперечного сечения может быть изменен в любой момент как во время сканирования, так и в режиме постобработки</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1536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63611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p:nvSpPr>
        <p:spPr bwMode="auto">
          <a:xfrm>
            <a:off x="184801" y="2666999"/>
            <a:ext cx="1754188" cy="19812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n-lt"/>
                <a:cs typeface="Arial" charset="0"/>
              </a:rPr>
              <a:t>Суперпозиция сектор-скан </a:t>
            </a:r>
            <a:r>
              <a:rPr lang="ru-RU" altLang="en-US" sz="1200" b="1" dirty="0" smtClean="0">
                <a:solidFill>
                  <a:schemeClr val="accent1">
                    <a:lumMod val="75000"/>
                  </a:schemeClr>
                </a:solidFill>
                <a:latin typeface="+mn-lt"/>
                <a:cs typeface="Arial" charset="0"/>
              </a:rPr>
              <a:t>изображений</a:t>
            </a:r>
            <a:r>
              <a:rPr lang="en-US" altLang="en-US" sz="1200" b="1" dirty="0" smtClean="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в поперечном сечении с плоскостным дефектом –  непроваром по кромке разделки шва</a:t>
            </a:r>
            <a:endParaRPr lang="ru-RU" altLang="en-US" sz="1200" b="1" dirty="0">
              <a:solidFill>
                <a:schemeClr val="accent1">
                  <a:lumMod val="75000"/>
                </a:schemeClr>
              </a:solidFill>
              <a:latin typeface="+mn-lt"/>
            </a:endParaRPr>
          </a:p>
        </p:txBody>
      </p:sp>
      <p:cxnSp>
        <p:nvCxnSpPr>
          <p:cNvPr id="3" name="Straight Arrow Connector 2"/>
          <p:cNvCxnSpPr>
            <a:stCxn id="11" idx="3"/>
          </p:cNvCxnSpPr>
          <p:nvPr/>
        </p:nvCxnSpPr>
        <p:spPr>
          <a:xfrm>
            <a:off x="1938989" y="3657599"/>
            <a:ext cx="2236787" cy="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p:nvSpPr>
        <p:spPr bwMode="auto">
          <a:xfrm>
            <a:off x="180065" y="5791200"/>
            <a:ext cx="1754188" cy="6096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Сварной шов – вид сверху (в плане): суперпозиция</a:t>
            </a:r>
            <a:endParaRPr lang="ru-RU" altLang="en-US" sz="1200" b="1" dirty="0">
              <a:solidFill>
                <a:schemeClr val="accent1">
                  <a:lumMod val="75000"/>
                </a:schemeClr>
              </a:solidFill>
              <a:latin typeface="+mn-lt"/>
            </a:endParaRPr>
          </a:p>
        </p:txBody>
      </p:sp>
      <p:cxnSp>
        <p:nvCxnSpPr>
          <p:cNvPr id="13" name="Straight Arrow Connector 12"/>
          <p:cNvCxnSpPr>
            <a:stCxn id="12" idx="3"/>
          </p:cNvCxnSpPr>
          <p:nvPr/>
        </p:nvCxnSpPr>
        <p:spPr>
          <a:xfrm>
            <a:off x="1934253" y="6096000"/>
            <a:ext cx="2267465" cy="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a:spLocks noChangeArrowheads="1"/>
          </p:cNvSpPr>
          <p:nvPr/>
        </p:nvSpPr>
        <p:spPr bwMode="auto">
          <a:xfrm>
            <a:off x="180065" y="4869612"/>
            <a:ext cx="1754188" cy="6096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Маркер выбора поперечного сечения</a:t>
            </a:r>
            <a:endParaRPr lang="ru-RU" altLang="en-US" sz="1200" b="1" dirty="0">
              <a:solidFill>
                <a:schemeClr val="accent1">
                  <a:lumMod val="75000"/>
                </a:schemeClr>
              </a:solidFill>
              <a:latin typeface="+mn-lt"/>
            </a:endParaRPr>
          </a:p>
        </p:txBody>
      </p:sp>
      <p:cxnSp>
        <p:nvCxnSpPr>
          <p:cNvPr id="20" name="Straight Arrow Connector 19"/>
          <p:cNvCxnSpPr>
            <a:stCxn id="18" idx="3"/>
          </p:cNvCxnSpPr>
          <p:nvPr/>
        </p:nvCxnSpPr>
        <p:spPr>
          <a:xfrm>
            <a:off x="1934253" y="5174412"/>
            <a:ext cx="2256747" cy="540588"/>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07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3"/>
          <p:cNvSpPr>
            <a:spLocks noChangeArrowheads="1"/>
          </p:cNvSpPr>
          <p:nvPr/>
        </p:nvSpPr>
        <p:spPr bwMode="auto">
          <a:xfrm rot="10800000" flipV="1">
            <a:off x="195532" y="1034295"/>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400" b="1" dirty="0">
                <a:solidFill>
                  <a:srgbClr val="376092"/>
                </a:solidFill>
              </a:rPr>
              <a:t>Помимо </a:t>
            </a:r>
            <a:r>
              <a:rPr lang="ru-RU" sz="1400" b="1" i="1" u="sng" dirty="0">
                <a:solidFill>
                  <a:srgbClr val="376092"/>
                </a:solidFill>
              </a:rPr>
              <a:t>скорости сканирования </a:t>
            </a:r>
            <a:r>
              <a:rPr lang="ru-RU" sz="1400" b="1" dirty="0">
                <a:solidFill>
                  <a:srgbClr val="376092"/>
                </a:solidFill>
              </a:rPr>
              <a:t>и </a:t>
            </a:r>
            <a:r>
              <a:rPr lang="ru-RU" sz="1400" b="1" i="1" u="sng" dirty="0">
                <a:solidFill>
                  <a:srgbClr val="376092"/>
                </a:solidFill>
              </a:rPr>
              <a:t>полноты прозвучивания </a:t>
            </a:r>
            <a:endParaRPr lang="ru-RU" sz="1400" b="1" i="1" u="sng" dirty="0" smtClean="0">
              <a:solidFill>
                <a:srgbClr val="376092"/>
              </a:solidFill>
            </a:endParaRPr>
          </a:p>
          <a:p>
            <a:pPr eaLnBrk="1" hangingPunct="1">
              <a:spcBef>
                <a:spcPct val="0"/>
              </a:spcBef>
              <a:buFontTx/>
              <a:buNone/>
            </a:pPr>
            <a:endParaRPr lang="ru-RU" sz="1400" b="1" i="1" dirty="0" smtClean="0">
              <a:solidFill>
                <a:srgbClr val="376092"/>
              </a:solidFill>
            </a:endParaRPr>
          </a:p>
          <a:p>
            <a:pPr eaLnBrk="1" hangingPunct="1">
              <a:spcBef>
                <a:spcPct val="0"/>
              </a:spcBef>
              <a:buFontTx/>
              <a:buNone/>
            </a:pPr>
            <a:r>
              <a:rPr lang="ru-RU" sz="1600" b="1" dirty="0" smtClean="0">
                <a:solidFill>
                  <a:srgbClr val="376092"/>
                </a:solidFill>
              </a:rPr>
              <a:t>не </a:t>
            </a:r>
            <a:r>
              <a:rPr lang="ru-RU" sz="1600" b="1" dirty="0">
                <a:solidFill>
                  <a:srgbClr val="376092"/>
                </a:solidFill>
              </a:rPr>
              <a:t>менее весомым фактором, определяющим производительность и надежность </a:t>
            </a:r>
            <a:r>
              <a:rPr lang="ru-RU" sz="1600" b="1" dirty="0" smtClean="0">
                <a:solidFill>
                  <a:srgbClr val="376092"/>
                </a:solidFill>
              </a:rPr>
              <a:t>УЗ контроля, </a:t>
            </a:r>
            <a:r>
              <a:rPr lang="ru-RU" sz="1600" b="1" dirty="0">
                <a:solidFill>
                  <a:srgbClr val="376092"/>
                </a:solidFill>
              </a:rPr>
              <a:t>является</a:t>
            </a:r>
            <a:r>
              <a:rPr lang="ru-RU" sz="1400" b="1" i="1" dirty="0">
                <a:solidFill>
                  <a:srgbClr val="376092"/>
                </a:solidFill>
              </a:rPr>
              <a:t> </a:t>
            </a:r>
            <a:endParaRPr lang="ru-RU" sz="1400" b="1" i="1" dirty="0" smtClean="0">
              <a:solidFill>
                <a:srgbClr val="376092"/>
              </a:solidFill>
            </a:endParaRPr>
          </a:p>
          <a:p>
            <a:pPr eaLnBrk="1" hangingPunct="1">
              <a:spcBef>
                <a:spcPct val="0"/>
              </a:spcBef>
              <a:buFontTx/>
              <a:buNone/>
            </a:pPr>
            <a:endParaRPr lang="ru-RU" sz="1400" b="1" i="1" dirty="0">
              <a:solidFill>
                <a:srgbClr val="376092"/>
              </a:solidFill>
            </a:endParaRPr>
          </a:p>
          <a:p>
            <a:pPr eaLnBrk="1" hangingPunct="1">
              <a:spcBef>
                <a:spcPct val="0"/>
              </a:spcBef>
              <a:buFontTx/>
              <a:buNone/>
            </a:pPr>
            <a:r>
              <a:rPr lang="ru-RU" sz="1800" b="1" i="1" u="sng" dirty="0" smtClean="0">
                <a:solidFill>
                  <a:srgbClr val="376092"/>
                </a:solidFill>
              </a:rPr>
              <a:t>время</a:t>
            </a:r>
            <a:r>
              <a:rPr lang="ru-RU" sz="1800" b="1" i="1" u="sng" dirty="0">
                <a:solidFill>
                  <a:srgbClr val="376092"/>
                </a:solidFill>
              </a:rPr>
              <a:t>, необходимое на интерпретацию его результатов и принятие решения о годности / браковке </a:t>
            </a:r>
            <a:r>
              <a:rPr lang="ru-RU" sz="1800" b="1" i="1" u="sng" dirty="0" smtClean="0">
                <a:solidFill>
                  <a:srgbClr val="376092"/>
                </a:solidFill>
              </a:rPr>
              <a:t>объекта</a:t>
            </a:r>
          </a:p>
        </p:txBody>
      </p:sp>
      <p:sp>
        <p:nvSpPr>
          <p:cNvPr id="7"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15226085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6387"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63531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a:spLocks noChangeArrowheads="1"/>
          </p:cNvSpPr>
          <p:nvPr/>
        </p:nvSpPr>
        <p:spPr bwMode="auto">
          <a:xfrm>
            <a:off x="76200" y="2057400"/>
            <a:ext cx="1878013" cy="2085975"/>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n-lt"/>
                <a:cs typeface="Arial" charset="0"/>
              </a:rPr>
              <a:t>Сектор-скан изображение с правого (</a:t>
            </a:r>
            <a:r>
              <a:rPr lang="en-US" altLang="en-US" sz="1200" b="1" dirty="0">
                <a:solidFill>
                  <a:schemeClr val="accent1">
                    <a:lumMod val="75000"/>
                  </a:schemeClr>
                </a:solidFill>
                <a:latin typeface="+mn-lt"/>
                <a:cs typeface="Arial" charset="0"/>
              </a:rPr>
              <a:t>East)</a:t>
            </a:r>
            <a:r>
              <a:rPr lang="ru-RU" altLang="en-US" sz="1200" b="1" dirty="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ФР-преобразователя </a:t>
            </a:r>
            <a:r>
              <a:rPr lang="ru-RU" altLang="en-US" sz="1200" b="1" dirty="0">
                <a:solidFill>
                  <a:schemeClr val="accent1">
                    <a:lumMod val="75000"/>
                  </a:schemeClr>
                </a:solidFill>
                <a:latin typeface="+mn-lt"/>
                <a:cs typeface="Arial" charset="0"/>
              </a:rPr>
              <a:t>в поперечном сечении с плоскостным дефектом –  непроваром по кромке разделки шва</a:t>
            </a:r>
            <a:endParaRPr lang="ru-RU" altLang="en-US" sz="1200" b="1" dirty="0">
              <a:solidFill>
                <a:schemeClr val="accent1">
                  <a:lumMod val="75000"/>
                </a:schemeClr>
              </a:solidFill>
              <a:latin typeface="+mn-lt"/>
            </a:endParaRP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cxnSp>
        <p:nvCxnSpPr>
          <p:cNvPr id="11" name="Straight Arrow Connector 10"/>
          <p:cNvCxnSpPr>
            <a:stCxn id="10" idx="3"/>
          </p:cNvCxnSpPr>
          <p:nvPr/>
        </p:nvCxnSpPr>
        <p:spPr>
          <a:xfrm>
            <a:off x="1954213" y="3100388"/>
            <a:ext cx="2312987" cy="128587"/>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p:nvSpPr>
        <p:spPr bwMode="auto">
          <a:xfrm>
            <a:off x="454025" y="9906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ФР-преобразователи, закрепленные в сканере, реализуют прозвучивание сварного шва – каждый со своей стороны </a:t>
            </a:r>
            <a:r>
              <a:rPr lang="en-US" altLang="en-US" sz="1200" b="1" dirty="0">
                <a:solidFill>
                  <a:schemeClr val="accent1">
                    <a:lumMod val="75000"/>
                  </a:schemeClr>
                </a:solidFill>
                <a:latin typeface="+mj-lt"/>
                <a:cs typeface="Arial" charset="0"/>
              </a:rPr>
              <a:t>(West / East)</a:t>
            </a:r>
            <a:r>
              <a:rPr lang="ru-RU" altLang="en-US" sz="1200" b="1" dirty="0">
                <a:solidFill>
                  <a:schemeClr val="accent1">
                    <a:lumMod val="75000"/>
                  </a:schemeClr>
                </a:solidFill>
                <a:latin typeface="+mj-lt"/>
                <a:cs typeface="Arial" charset="0"/>
              </a:rPr>
              <a:t>, при этом попереченое сечение шва отображается путем наложения на </a:t>
            </a:r>
            <a:r>
              <a:rPr lang="ru-RU" altLang="en-US" sz="1200" b="1" dirty="0" smtClean="0">
                <a:solidFill>
                  <a:schemeClr val="accent1">
                    <a:lumMod val="75000"/>
                  </a:schemeClr>
                </a:solidFill>
                <a:latin typeface="+mj-lt"/>
                <a:cs typeface="Arial" charset="0"/>
              </a:rPr>
              <a:t>его</a:t>
            </a:r>
            <a:r>
              <a:rPr lang="en-US" altLang="en-US" sz="1200" b="1" dirty="0" smtClean="0">
                <a:solidFill>
                  <a:schemeClr val="accent1">
                    <a:lumMod val="75000"/>
                  </a:schemeClr>
                </a:solidFill>
                <a:latin typeface="+mj-lt"/>
                <a:cs typeface="Arial" charset="0"/>
              </a:rPr>
              <a:t> </a:t>
            </a:r>
            <a:r>
              <a:rPr lang="ru-RU" altLang="en-US" sz="1200" b="1" dirty="0" smtClean="0">
                <a:solidFill>
                  <a:schemeClr val="accent1">
                    <a:lumMod val="75000"/>
                  </a:schemeClr>
                </a:solidFill>
                <a:latin typeface="+mj-lt"/>
                <a:cs typeface="Arial" charset="0"/>
              </a:rPr>
              <a:t>шаблон </a:t>
            </a:r>
            <a:r>
              <a:rPr lang="ru-RU" altLang="en-US" sz="1200" b="1" dirty="0">
                <a:solidFill>
                  <a:schemeClr val="accent1">
                    <a:lumMod val="75000"/>
                  </a:schemeClr>
                </a:solidFill>
                <a:latin typeface="+mj-lt"/>
                <a:cs typeface="Arial" charset="0"/>
              </a:rPr>
              <a:t>и суперпозиции двух сектор-скан изображений, формируемых обоими ФР-преобразователями, либо одного из двух названных изображенией. Способ отображения поперечного сечения может быть изменен в любой момент как во время сканирования, так и в режиме постобработки</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13" name="Rectangle 12"/>
          <p:cNvSpPr>
            <a:spLocks noChangeArrowheads="1"/>
          </p:cNvSpPr>
          <p:nvPr/>
        </p:nvSpPr>
        <p:spPr bwMode="auto">
          <a:xfrm>
            <a:off x="76200" y="4267200"/>
            <a:ext cx="1878013" cy="10668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Сварной шов – вид сверху (в плане при контроле правым </a:t>
            </a:r>
            <a:r>
              <a:rPr lang="ru-RU" altLang="en-US" sz="1200" b="1" dirty="0">
                <a:solidFill>
                  <a:schemeClr val="accent1">
                    <a:lumMod val="75000"/>
                  </a:schemeClr>
                </a:solidFill>
                <a:latin typeface="+mn-lt"/>
                <a:cs typeface="Arial" charset="0"/>
              </a:rPr>
              <a:t>(</a:t>
            </a:r>
            <a:r>
              <a:rPr lang="en-US" altLang="en-US" sz="1200" b="1" dirty="0">
                <a:solidFill>
                  <a:schemeClr val="accent1">
                    <a:lumMod val="75000"/>
                  </a:schemeClr>
                </a:solidFill>
                <a:latin typeface="+mn-lt"/>
                <a:cs typeface="Arial" charset="0"/>
              </a:rPr>
              <a:t>East)</a:t>
            </a:r>
            <a:r>
              <a:rPr lang="ru-RU" altLang="en-US" sz="1200" b="1" dirty="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ФР-преобразователем </a:t>
            </a:r>
            <a:endParaRPr lang="ru-RU" altLang="en-US" sz="1200" b="1" dirty="0">
              <a:solidFill>
                <a:schemeClr val="accent1">
                  <a:lumMod val="75000"/>
                </a:schemeClr>
              </a:solidFill>
              <a:latin typeface="+mn-lt"/>
            </a:endParaRPr>
          </a:p>
        </p:txBody>
      </p:sp>
      <p:cxnSp>
        <p:nvCxnSpPr>
          <p:cNvPr id="14" name="Straight Arrow Connector 13"/>
          <p:cNvCxnSpPr>
            <a:stCxn id="13" idx="3"/>
          </p:cNvCxnSpPr>
          <p:nvPr/>
        </p:nvCxnSpPr>
        <p:spPr>
          <a:xfrm>
            <a:off x="1954213" y="4800600"/>
            <a:ext cx="3532187" cy="762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76200" y="5486400"/>
            <a:ext cx="1878013" cy="11430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Запись состояния акустического контакта ФР-преобразователей с объектом контроля (2 дорожки)</a:t>
            </a:r>
            <a:endParaRPr lang="ru-RU" altLang="en-US" sz="1200" b="1" dirty="0">
              <a:solidFill>
                <a:schemeClr val="accent1">
                  <a:lumMod val="75000"/>
                </a:schemeClr>
              </a:solidFill>
              <a:latin typeface="+mn-lt"/>
            </a:endParaRPr>
          </a:p>
        </p:txBody>
      </p:sp>
      <p:cxnSp>
        <p:nvCxnSpPr>
          <p:cNvPr id="16" name="Straight Arrow Connector 15"/>
          <p:cNvCxnSpPr>
            <a:stCxn id="15" idx="3"/>
          </p:cNvCxnSpPr>
          <p:nvPr/>
        </p:nvCxnSpPr>
        <p:spPr>
          <a:xfrm flipV="1">
            <a:off x="1954213" y="5867400"/>
            <a:ext cx="484187" cy="1905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3"/>
          </p:cNvCxnSpPr>
          <p:nvPr/>
        </p:nvCxnSpPr>
        <p:spPr>
          <a:xfrm>
            <a:off x="1954213" y="6057900"/>
            <a:ext cx="4598987" cy="2667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6387"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76200" y="2514600"/>
            <a:ext cx="1897063" cy="20574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n-lt"/>
                <a:cs typeface="Arial" charset="0"/>
              </a:rPr>
              <a:t>Сектор-скан изображение с </a:t>
            </a:r>
            <a:r>
              <a:rPr lang="ru-RU" altLang="en-US" sz="1200" b="1" dirty="0" smtClean="0">
                <a:solidFill>
                  <a:schemeClr val="accent1">
                    <a:lumMod val="75000"/>
                  </a:schemeClr>
                </a:solidFill>
                <a:latin typeface="+mn-lt"/>
                <a:cs typeface="Arial" charset="0"/>
              </a:rPr>
              <a:t>левого (</a:t>
            </a:r>
            <a:r>
              <a:rPr lang="en-US" altLang="en-US" sz="1200" b="1" dirty="0" smtClean="0">
                <a:solidFill>
                  <a:schemeClr val="accent1">
                    <a:lumMod val="75000"/>
                  </a:schemeClr>
                </a:solidFill>
                <a:latin typeface="+mn-lt"/>
                <a:cs typeface="Arial" charset="0"/>
              </a:rPr>
              <a:t>West</a:t>
            </a:r>
            <a:r>
              <a:rPr lang="en-US" altLang="en-US" sz="1200" b="1" dirty="0">
                <a:solidFill>
                  <a:schemeClr val="accent1">
                    <a:lumMod val="75000"/>
                  </a:schemeClr>
                </a:solidFill>
                <a:latin typeface="+mn-lt"/>
                <a:cs typeface="Arial" charset="0"/>
              </a:rPr>
              <a:t>)</a:t>
            </a:r>
            <a:r>
              <a:rPr lang="ru-RU" altLang="en-US" sz="1200" b="1" dirty="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ФР-преобразователя </a:t>
            </a:r>
            <a:r>
              <a:rPr lang="ru-RU" altLang="en-US" sz="1200" b="1" dirty="0">
                <a:solidFill>
                  <a:schemeClr val="accent1">
                    <a:lumMod val="75000"/>
                  </a:schemeClr>
                </a:solidFill>
                <a:latin typeface="+mn-lt"/>
                <a:cs typeface="Arial" charset="0"/>
              </a:rPr>
              <a:t>в поперечном сечении с плоскостным дефектом –  непроваром по кромке разделки шва</a:t>
            </a:r>
            <a:endParaRPr lang="ru-RU" altLang="en-US" sz="1200" b="1" dirty="0">
              <a:solidFill>
                <a:schemeClr val="accent1">
                  <a:lumMod val="75000"/>
                </a:schemeClr>
              </a:solidFill>
              <a:latin typeface="+mn-lt"/>
            </a:endParaRP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63616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a:stCxn id="10" idx="3"/>
          </p:cNvCxnSpPr>
          <p:nvPr/>
        </p:nvCxnSpPr>
        <p:spPr>
          <a:xfrm>
            <a:off x="1973263" y="3543300"/>
            <a:ext cx="2227262" cy="38102"/>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rrowheads="1"/>
          </p:cNvSpPr>
          <p:nvPr/>
        </p:nvSpPr>
        <p:spPr bwMode="auto">
          <a:xfrm>
            <a:off x="454025" y="9906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ФР-преобразователи, закрепленные в сканере, реализуют прозвучивание сварного шва – каждый со своей стороны </a:t>
            </a:r>
            <a:r>
              <a:rPr lang="en-US" altLang="en-US" sz="1200" b="1" dirty="0">
                <a:solidFill>
                  <a:schemeClr val="accent1">
                    <a:lumMod val="75000"/>
                  </a:schemeClr>
                </a:solidFill>
                <a:latin typeface="+mj-lt"/>
                <a:cs typeface="Arial" charset="0"/>
              </a:rPr>
              <a:t>(West / East)</a:t>
            </a:r>
            <a:r>
              <a:rPr lang="ru-RU" altLang="en-US" sz="1200" b="1" dirty="0">
                <a:solidFill>
                  <a:schemeClr val="accent1">
                    <a:lumMod val="75000"/>
                  </a:schemeClr>
                </a:solidFill>
                <a:latin typeface="+mj-lt"/>
                <a:cs typeface="Arial" charset="0"/>
              </a:rPr>
              <a:t>, при этом попереченое сечение шва отображается путем наложения на </a:t>
            </a:r>
            <a:r>
              <a:rPr lang="ru-RU" altLang="en-US" sz="1200" b="1" dirty="0" smtClean="0">
                <a:solidFill>
                  <a:schemeClr val="accent1">
                    <a:lumMod val="75000"/>
                  </a:schemeClr>
                </a:solidFill>
                <a:latin typeface="+mj-lt"/>
                <a:cs typeface="Arial" charset="0"/>
              </a:rPr>
              <a:t>его</a:t>
            </a:r>
            <a:r>
              <a:rPr lang="en-US" altLang="en-US" sz="1200" b="1" dirty="0" smtClean="0">
                <a:solidFill>
                  <a:schemeClr val="accent1">
                    <a:lumMod val="75000"/>
                  </a:schemeClr>
                </a:solidFill>
                <a:latin typeface="+mj-lt"/>
                <a:cs typeface="Arial" charset="0"/>
              </a:rPr>
              <a:t> </a:t>
            </a:r>
            <a:r>
              <a:rPr lang="ru-RU" altLang="en-US" sz="1200" b="1" dirty="0" smtClean="0">
                <a:solidFill>
                  <a:schemeClr val="accent1">
                    <a:lumMod val="75000"/>
                  </a:schemeClr>
                </a:solidFill>
                <a:latin typeface="+mj-lt"/>
                <a:cs typeface="Arial" charset="0"/>
              </a:rPr>
              <a:t>шаблон </a:t>
            </a:r>
            <a:r>
              <a:rPr lang="ru-RU" altLang="en-US" sz="1200" b="1" dirty="0">
                <a:solidFill>
                  <a:schemeClr val="accent1">
                    <a:lumMod val="75000"/>
                  </a:schemeClr>
                </a:solidFill>
                <a:latin typeface="+mj-lt"/>
                <a:cs typeface="Arial" charset="0"/>
              </a:rPr>
              <a:t>и суперпозиции двух сектор-скан изображений, формируемых обоими ФР-преобразователями, либо одного из двух названных изображенией. Способ отображения поперечного сечения может быть изменен в любой момент как во время сканирования, так и в режиме постобработки</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15" name="Rectangle 14"/>
          <p:cNvSpPr>
            <a:spLocks noChangeArrowheads="1"/>
          </p:cNvSpPr>
          <p:nvPr/>
        </p:nvSpPr>
        <p:spPr bwMode="auto">
          <a:xfrm>
            <a:off x="76200" y="4876800"/>
            <a:ext cx="1878013" cy="10668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Сварной шов – вид сверху (в плане при контроле левым (</a:t>
            </a:r>
            <a:r>
              <a:rPr lang="en-US" altLang="en-US" sz="1200" b="1" dirty="0" smtClean="0">
                <a:solidFill>
                  <a:schemeClr val="accent1">
                    <a:lumMod val="75000"/>
                  </a:schemeClr>
                </a:solidFill>
                <a:latin typeface="+mn-lt"/>
                <a:cs typeface="Arial" charset="0"/>
              </a:rPr>
              <a:t>West</a:t>
            </a:r>
            <a:r>
              <a:rPr lang="en-US" altLang="en-US" sz="1200" b="1" dirty="0">
                <a:solidFill>
                  <a:schemeClr val="accent1">
                    <a:lumMod val="75000"/>
                  </a:schemeClr>
                </a:solidFill>
                <a:latin typeface="+mn-lt"/>
                <a:cs typeface="Arial" charset="0"/>
              </a:rPr>
              <a:t>)</a:t>
            </a:r>
            <a:r>
              <a:rPr lang="ru-RU" altLang="en-US" sz="1200" b="1" dirty="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ФР-преобразователем </a:t>
            </a:r>
            <a:endParaRPr lang="ru-RU" altLang="en-US" sz="1200" b="1" dirty="0">
              <a:solidFill>
                <a:schemeClr val="accent1">
                  <a:lumMod val="75000"/>
                </a:schemeClr>
              </a:solidFill>
              <a:latin typeface="+mn-lt"/>
            </a:endParaRPr>
          </a:p>
        </p:txBody>
      </p:sp>
      <p:cxnSp>
        <p:nvCxnSpPr>
          <p:cNvPr id="16" name="Straight Arrow Connector 15"/>
          <p:cNvCxnSpPr>
            <a:stCxn id="15" idx="3"/>
          </p:cNvCxnSpPr>
          <p:nvPr/>
        </p:nvCxnSpPr>
        <p:spPr>
          <a:xfrm flipV="1">
            <a:off x="1954213" y="4876800"/>
            <a:ext cx="1132681" cy="533400"/>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1925615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6387"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200025" y="3810000"/>
            <a:ext cx="1754188" cy="14478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n-lt"/>
                <a:cs typeface="Arial" charset="0"/>
              </a:rPr>
              <a:t>Суперпозиция сектор-скан </a:t>
            </a:r>
            <a:r>
              <a:rPr lang="ru-RU" altLang="en-US" sz="1200" b="1" dirty="0" smtClean="0">
                <a:solidFill>
                  <a:schemeClr val="accent1">
                    <a:lumMod val="75000"/>
                  </a:schemeClr>
                </a:solidFill>
                <a:latin typeface="+mn-lt"/>
                <a:cs typeface="Arial" charset="0"/>
              </a:rPr>
              <a:t>изображений</a:t>
            </a:r>
            <a:r>
              <a:rPr lang="en-US" altLang="en-US" sz="1200" b="1" dirty="0" smtClean="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в поперечном сечении с округлым дефектом (пора)</a:t>
            </a:r>
            <a:endParaRPr lang="ru-RU" altLang="en-US" sz="1200" b="1" dirty="0">
              <a:solidFill>
                <a:schemeClr val="accent1">
                  <a:lumMod val="75000"/>
                </a:schemeClr>
              </a:solidFill>
              <a:latin typeface="+mn-lt"/>
            </a:endParaRPr>
          </a:p>
        </p:txBody>
      </p:sp>
      <p:pic>
        <p:nvPicPr>
          <p:cNvPr id="1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637296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a:xfrm flipV="1">
            <a:off x="1954213" y="3581402"/>
            <a:ext cx="2246312" cy="952498"/>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454025" y="9906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ФР-преобразователи, закрепленные в сканере, реализуют прозвучивание сварного шва – каждый со своей стороны </a:t>
            </a:r>
            <a:r>
              <a:rPr lang="en-US" altLang="en-US" sz="1200" b="1" dirty="0">
                <a:solidFill>
                  <a:schemeClr val="accent1">
                    <a:lumMod val="75000"/>
                  </a:schemeClr>
                </a:solidFill>
                <a:latin typeface="+mj-lt"/>
                <a:cs typeface="Arial" charset="0"/>
              </a:rPr>
              <a:t>(West / East)</a:t>
            </a:r>
            <a:r>
              <a:rPr lang="ru-RU" altLang="en-US" sz="1200" b="1" dirty="0">
                <a:solidFill>
                  <a:schemeClr val="accent1">
                    <a:lumMod val="75000"/>
                  </a:schemeClr>
                </a:solidFill>
                <a:latin typeface="+mj-lt"/>
                <a:cs typeface="Arial" charset="0"/>
              </a:rPr>
              <a:t>, при этом попереченое сечение шва отображается путем наложения на </a:t>
            </a:r>
            <a:r>
              <a:rPr lang="ru-RU" altLang="en-US" sz="1200" b="1" dirty="0" smtClean="0">
                <a:solidFill>
                  <a:schemeClr val="accent1">
                    <a:lumMod val="75000"/>
                  </a:schemeClr>
                </a:solidFill>
                <a:latin typeface="+mj-lt"/>
                <a:cs typeface="Arial" charset="0"/>
              </a:rPr>
              <a:t>его</a:t>
            </a:r>
            <a:r>
              <a:rPr lang="en-US" altLang="en-US" sz="1200" b="1" dirty="0" smtClean="0">
                <a:solidFill>
                  <a:schemeClr val="accent1">
                    <a:lumMod val="75000"/>
                  </a:schemeClr>
                </a:solidFill>
                <a:latin typeface="+mj-lt"/>
                <a:cs typeface="Arial" charset="0"/>
              </a:rPr>
              <a:t> </a:t>
            </a:r>
            <a:r>
              <a:rPr lang="ru-RU" altLang="en-US" sz="1200" b="1" dirty="0" smtClean="0">
                <a:solidFill>
                  <a:schemeClr val="accent1">
                    <a:lumMod val="75000"/>
                  </a:schemeClr>
                </a:solidFill>
                <a:latin typeface="+mj-lt"/>
                <a:cs typeface="Arial" charset="0"/>
              </a:rPr>
              <a:t>шаблон </a:t>
            </a:r>
            <a:r>
              <a:rPr lang="ru-RU" altLang="en-US" sz="1200" b="1" dirty="0">
                <a:solidFill>
                  <a:schemeClr val="accent1">
                    <a:lumMod val="75000"/>
                  </a:schemeClr>
                </a:solidFill>
                <a:latin typeface="+mj-lt"/>
                <a:cs typeface="Arial" charset="0"/>
              </a:rPr>
              <a:t>и суперпозиции двух сектор-скан изображений, формируемых обоими ФР-преобразователями, либо одного из двух названных изображенией. Способ отображения поперечного сечения может быть изменен в любой момент как во время сканирования, так и в режиме постобработки</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13"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857742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6387"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209550" y="3505200"/>
            <a:ext cx="1744663" cy="16002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n-lt"/>
                <a:cs typeface="Arial" charset="0"/>
              </a:rPr>
              <a:t>Сектор-скан изображение с </a:t>
            </a:r>
            <a:r>
              <a:rPr lang="ru-RU" altLang="en-US" sz="1200" b="1" dirty="0" smtClean="0">
                <a:solidFill>
                  <a:schemeClr val="accent1">
                    <a:lumMod val="75000"/>
                  </a:schemeClr>
                </a:solidFill>
                <a:latin typeface="+mn-lt"/>
                <a:cs typeface="Arial" charset="0"/>
              </a:rPr>
              <a:t>правого (</a:t>
            </a:r>
            <a:r>
              <a:rPr lang="en-US" altLang="en-US" sz="1200" b="1" dirty="0" smtClean="0">
                <a:solidFill>
                  <a:schemeClr val="accent1">
                    <a:lumMod val="75000"/>
                  </a:schemeClr>
                </a:solidFill>
                <a:latin typeface="+mn-lt"/>
                <a:cs typeface="Arial" charset="0"/>
              </a:rPr>
              <a:t>East</a:t>
            </a:r>
            <a:r>
              <a:rPr lang="en-US" altLang="en-US" sz="1200" b="1" dirty="0">
                <a:solidFill>
                  <a:schemeClr val="accent1">
                    <a:lumMod val="75000"/>
                  </a:schemeClr>
                </a:solidFill>
                <a:latin typeface="+mn-lt"/>
                <a:cs typeface="Arial" charset="0"/>
              </a:rPr>
              <a:t>)</a:t>
            </a:r>
            <a:r>
              <a:rPr lang="ru-RU" altLang="en-US" sz="1200" b="1" dirty="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ФР-преобразователя </a:t>
            </a:r>
            <a:r>
              <a:rPr lang="ru-RU" altLang="en-US" sz="1200" b="1" dirty="0">
                <a:solidFill>
                  <a:schemeClr val="accent1">
                    <a:lumMod val="75000"/>
                  </a:schemeClr>
                </a:solidFill>
                <a:latin typeface="+mn-lt"/>
                <a:cs typeface="Arial" charset="0"/>
              </a:rPr>
              <a:t>в поперечном сечении с округлым дефектом </a:t>
            </a:r>
            <a:r>
              <a:rPr lang="ru-RU" altLang="en-US" sz="1200" b="1" dirty="0" smtClean="0">
                <a:solidFill>
                  <a:schemeClr val="accent1">
                    <a:lumMod val="75000"/>
                  </a:schemeClr>
                </a:solidFill>
                <a:latin typeface="+mn-lt"/>
                <a:cs typeface="Arial" charset="0"/>
              </a:rPr>
              <a:t>(пора)</a:t>
            </a:r>
            <a:endParaRPr lang="ru-RU" altLang="en-US" sz="1200" b="1" dirty="0">
              <a:solidFill>
                <a:schemeClr val="accent1">
                  <a:lumMod val="75000"/>
                </a:schemeClr>
              </a:solidFill>
              <a:latin typeface="+mn-lt"/>
            </a:endParaRP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635359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a:stCxn id="10" idx="3"/>
          </p:cNvCxnSpPr>
          <p:nvPr/>
        </p:nvCxnSpPr>
        <p:spPr>
          <a:xfrm flipV="1">
            <a:off x="1954213" y="3581402"/>
            <a:ext cx="2246312" cy="723898"/>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rrowheads="1"/>
          </p:cNvSpPr>
          <p:nvPr/>
        </p:nvSpPr>
        <p:spPr bwMode="auto">
          <a:xfrm>
            <a:off x="454025" y="9906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ФР-преобразователи, закрепленные в сканере, реализуют прозвучивание сварного шва – каждый со своей стороны </a:t>
            </a:r>
            <a:r>
              <a:rPr lang="en-US" altLang="en-US" sz="1200" b="1" dirty="0">
                <a:solidFill>
                  <a:schemeClr val="accent1">
                    <a:lumMod val="75000"/>
                  </a:schemeClr>
                </a:solidFill>
                <a:latin typeface="+mj-lt"/>
                <a:cs typeface="Arial" charset="0"/>
              </a:rPr>
              <a:t>(West / East)</a:t>
            </a:r>
            <a:r>
              <a:rPr lang="ru-RU" altLang="en-US" sz="1200" b="1" dirty="0">
                <a:solidFill>
                  <a:schemeClr val="accent1">
                    <a:lumMod val="75000"/>
                  </a:schemeClr>
                </a:solidFill>
                <a:latin typeface="+mj-lt"/>
                <a:cs typeface="Arial" charset="0"/>
              </a:rPr>
              <a:t>, при этом попереченое сечение шва отображается путем наложения на </a:t>
            </a:r>
            <a:r>
              <a:rPr lang="ru-RU" altLang="en-US" sz="1200" b="1" dirty="0" smtClean="0">
                <a:solidFill>
                  <a:schemeClr val="accent1">
                    <a:lumMod val="75000"/>
                  </a:schemeClr>
                </a:solidFill>
                <a:latin typeface="+mj-lt"/>
                <a:cs typeface="Arial" charset="0"/>
              </a:rPr>
              <a:t>его</a:t>
            </a:r>
            <a:r>
              <a:rPr lang="en-US" altLang="en-US" sz="1200" b="1" dirty="0" smtClean="0">
                <a:solidFill>
                  <a:schemeClr val="accent1">
                    <a:lumMod val="75000"/>
                  </a:schemeClr>
                </a:solidFill>
                <a:latin typeface="+mj-lt"/>
                <a:cs typeface="Arial" charset="0"/>
              </a:rPr>
              <a:t> </a:t>
            </a:r>
            <a:r>
              <a:rPr lang="ru-RU" altLang="en-US" sz="1200" b="1" dirty="0" smtClean="0">
                <a:solidFill>
                  <a:schemeClr val="accent1">
                    <a:lumMod val="75000"/>
                  </a:schemeClr>
                </a:solidFill>
                <a:latin typeface="+mj-lt"/>
                <a:cs typeface="Arial" charset="0"/>
              </a:rPr>
              <a:t>шаблон </a:t>
            </a:r>
            <a:r>
              <a:rPr lang="ru-RU" altLang="en-US" sz="1200" b="1" dirty="0">
                <a:solidFill>
                  <a:schemeClr val="accent1">
                    <a:lumMod val="75000"/>
                  </a:schemeClr>
                </a:solidFill>
                <a:latin typeface="+mj-lt"/>
                <a:cs typeface="Arial" charset="0"/>
              </a:rPr>
              <a:t>и суперпозиции двух сектор-скан изображений, формируемых обоими ФР-преобразователями, либо одного из двух названных изображенией. Способ отображения поперечного сечения может быть изменен в любой момент как во время сканирования, так и в режиме постобработки</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13"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556094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6387"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209550" y="3505200"/>
            <a:ext cx="1744663" cy="1600200"/>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n-lt"/>
                <a:cs typeface="Arial" charset="0"/>
              </a:rPr>
              <a:t>Сектор-скан изображение с </a:t>
            </a:r>
            <a:r>
              <a:rPr lang="ru-RU" altLang="en-US" sz="1200" b="1" dirty="0" smtClean="0">
                <a:solidFill>
                  <a:schemeClr val="accent1">
                    <a:lumMod val="75000"/>
                  </a:schemeClr>
                </a:solidFill>
                <a:latin typeface="+mn-lt"/>
                <a:cs typeface="Arial" charset="0"/>
              </a:rPr>
              <a:t>левого (</a:t>
            </a:r>
            <a:r>
              <a:rPr lang="en-US" altLang="en-US" sz="1200" b="1" dirty="0" smtClean="0">
                <a:solidFill>
                  <a:schemeClr val="accent1">
                    <a:lumMod val="75000"/>
                  </a:schemeClr>
                </a:solidFill>
                <a:latin typeface="+mn-lt"/>
                <a:cs typeface="Arial" charset="0"/>
              </a:rPr>
              <a:t>West</a:t>
            </a:r>
            <a:r>
              <a:rPr lang="en-US" altLang="en-US" sz="1200" b="1" dirty="0">
                <a:solidFill>
                  <a:schemeClr val="accent1">
                    <a:lumMod val="75000"/>
                  </a:schemeClr>
                </a:solidFill>
                <a:latin typeface="+mn-lt"/>
                <a:cs typeface="Arial" charset="0"/>
              </a:rPr>
              <a:t>)</a:t>
            </a:r>
            <a:r>
              <a:rPr lang="ru-RU" altLang="en-US" sz="1200" b="1" dirty="0">
                <a:solidFill>
                  <a:schemeClr val="accent1">
                    <a:lumMod val="75000"/>
                  </a:schemeClr>
                </a:solidFill>
                <a:latin typeface="+mn-lt"/>
                <a:cs typeface="Arial" charset="0"/>
              </a:rPr>
              <a:t> </a:t>
            </a:r>
            <a:r>
              <a:rPr lang="ru-RU" altLang="en-US" sz="1200" b="1" dirty="0" smtClean="0">
                <a:solidFill>
                  <a:schemeClr val="accent1">
                    <a:lumMod val="75000"/>
                  </a:schemeClr>
                </a:solidFill>
                <a:latin typeface="+mn-lt"/>
                <a:cs typeface="Arial" charset="0"/>
              </a:rPr>
              <a:t>ФР-преобразователя </a:t>
            </a:r>
            <a:r>
              <a:rPr lang="ru-RU" altLang="en-US" sz="1200" b="1" dirty="0">
                <a:solidFill>
                  <a:schemeClr val="accent1">
                    <a:lumMod val="75000"/>
                  </a:schemeClr>
                </a:solidFill>
                <a:latin typeface="+mn-lt"/>
                <a:cs typeface="Arial" charset="0"/>
              </a:rPr>
              <a:t>в поперечном сечении с округлым дефектом </a:t>
            </a:r>
            <a:r>
              <a:rPr lang="ru-RU" altLang="en-US" sz="1200" b="1" dirty="0" smtClean="0">
                <a:solidFill>
                  <a:schemeClr val="accent1">
                    <a:lumMod val="75000"/>
                  </a:schemeClr>
                </a:solidFill>
                <a:latin typeface="+mn-lt"/>
                <a:cs typeface="Arial" charset="0"/>
              </a:rPr>
              <a:t>(пора)</a:t>
            </a:r>
            <a:endParaRPr lang="ru-RU" altLang="en-US" sz="1200" b="1" dirty="0">
              <a:solidFill>
                <a:schemeClr val="accent1">
                  <a:lumMod val="75000"/>
                </a:schemeClr>
              </a:solidFill>
              <a:latin typeface="+mn-lt"/>
            </a:endParaRP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n-lt"/>
            </a:endParaRP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636804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a:stCxn id="10" idx="3"/>
          </p:cNvCxnSpPr>
          <p:nvPr/>
        </p:nvCxnSpPr>
        <p:spPr>
          <a:xfrm flipV="1">
            <a:off x="1954213" y="3581402"/>
            <a:ext cx="2246312" cy="723898"/>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p:nvSpPr>
        <p:spPr bwMode="auto">
          <a:xfrm>
            <a:off x="454025" y="9906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ФР-преобразователи, закрепленные в сканере, реализуют прозвучивание сварного шва – каждый со своей стороны </a:t>
            </a:r>
            <a:r>
              <a:rPr lang="en-US" altLang="en-US" sz="1200" b="1" dirty="0">
                <a:solidFill>
                  <a:schemeClr val="accent1">
                    <a:lumMod val="75000"/>
                  </a:schemeClr>
                </a:solidFill>
                <a:latin typeface="+mj-lt"/>
                <a:cs typeface="Arial" charset="0"/>
              </a:rPr>
              <a:t>(West / East)</a:t>
            </a:r>
            <a:r>
              <a:rPr lang="ru-RU" altLang="en-US" sz="1200" b="1" dirty="0">
                <a:solidFill>
                  <a:schemeClr val="accent1">
                    <a:lumMod val="75000"/>
                  </a:schemeClr>
                </a:solidFill>
                <a:latin typeface="+mj-lt"/>
                <a:cs typeface="Arial" charset="0"/>
              </a:rPr>
              <a:t>, при этом попереченое сечение шва отображается путем наложения на </a:t>
            </a:r>
            <a:r>
              <a:rPr lang="ru-RU" altLang="en-US" sz="1200" b="1" dirty="0" smtClean="0">
                <a:solidFill>
                  <a:schemeClr val="accent1">
                    <a:lumMod val="75000"/>
                  </a:schemeClr>
                </a:solidFill>
                <a:latin typeface="+mj-lt"/>
                <a:cs typeface="Arial" charset="0"/>
              </a:rPr>
              <a:t>его</a:t>
            </a:r>
            <a:r>
              <a:rPr lang="en-US" altLang="en-US" sz="1200" b="1" dirty="0" smtClean="0">
                <a:solidFill>
                  <a:schemeClr val="accent1">
                    <a:lumMod val="75000"/>
                  </a:schemeClr>
                </a:solidFill>
                <a:latin typeface="+mj-lt"/>
                <a:cs typeface="Arial" charset="0"/>
              </a:rPr>
              <a:t> </a:t>
            </a:r>
            <a:r>
              <a:rPr lang="ru-RU" altLang="en-US" sz="1200" b="1" dirty="0" smtClean="0">
                <a:solidFill>
                  <a:schemeClr val="accent1">
                    <a:lumMod val="75000"/>
                  </a:schemeClr>
                </a:solidFill>
                <a:latin typeface="+mj-lt"/>
                <a:cs typeface="Arial" charset="0"/>
              </a:rPr>
              <a:t>шаблон </a:t>
            </a:r>
            <a:r>
              <a:rPr lang="ru-RU" altLang="en-US" sz="1200" b="1" dirty="0">
                <a:solidFill>
                  <a:schemeClr val="accent1">
                    <a:lumMod val="75000"/>
                  </a:schemeClr>
                </a:solidFill>
                <a:latin typeface="+mj-lt"/>
                <a:cs typeface="Arial" charset="0"/>
              </a:rPr>
              <a:t>и суперпозиции двух сектор-скан изображений, формируемых обоими ФР-преобразователями, либо одного из двух названных изображенией. Способ отображения поперечного сечения может быть изменен в любой момент как во время сканирования, так и в режиме постобработки</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15"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147352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54025" y="9144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Для повышения надежности обнаружения </a:t>
            </a:r>
            <a:r>
              <a:rPr lang="ru-RU" altLang="en-US" sz="1200" b="1" dirty="0" smtClean="0">
                <a:solidFill>
                  <a:schemeClr val="accent1">
                    <a:lumMod val="75000"/>
                  </a:schemeClr>
                </a:solidFill>
                <a:latin typeface="+mj-lt"/>
                <a:cs typeface="Arial" charset="0"/>
              </a:rPr>
              <a:t>вертикально ориентированных трещин в наплавленном металле, которые не оптимальны для выявления эхо-методом,  большинство </a:t>
            </a:r>
            <a:r>
              <a:rPr lang="ru-RU" altLang="en-US" sz="1200" b="1" dirty="0">
                <a:solidFill>
                  <a:schemeClr val="accent1">
                    <a:lumMod val="75000"/>
                  </a:schemeClr>
                </a:solidFill>
                <a:latin typeface="+mj-lt"/>
                <a:cs typeface="Arial" charset="0"/>
              </a:rPr>
              <a:t>существующих регламентов контроля, дополнительно к </a:t>
            </a:r>
            <a:r>
              <a:rPr lang="ru-RU" altLang="en-US" sz="1200" b="1" dirty="0" smtClean="0">
                <a:solidFill>
                  <a:schemeClr val="accent1">
                    <a:lumMod val="75000"/>
                  </a:schemeClr>
                </a:solidFill>
                <a:latin typeface="+mj-lt"/>
                <a:cs typeface="Arial" charset="0"/>
              </a:rPr>
              <a:t>секторному сканированию, </a:t>
            </a:r>
            <a:r>
              <a:rPr lang="ru-RU" altLang="en-US" sz="1200" b="1" dirty="0">
                <a:solidFill>
                  <a:schemeClr val="accent1">
                    <a:lumMod val="75000"/>
                  </a:schemeClr>
                </a:solidFill>
                <a:latin typeface="+mj-lt"/>
                <a:cs typeface="Arial" charset="0"/>
              </a:rPr>
              <a:t>требует прозвучивание сварного шва продольными волнами наклонными преобразователями, реализующими дифракционную технологию </a:t>
            </a:r>
            <a:r>
              <a:rPr lang="en-US" altLang="en-US" sz="1200" b="1" dirty="0">
                <a:solidFill>
                  <a:schemeClr val="accent1">
                    <a:lumMod val="75000"/>
                  </a:schemeClr>
                </a:solidFill>
                <a:latin typeface="+mj-lt"/>
                <a:cs typeface="Arial" charset="0"/>
              </a:rPr>
              <a:t>TOFD. </a:t>
            </a:r>
            <a:r>
              <a:rPr lang="ru-RU" altLang="en-US" sz="1200" b="1" dirty="0">
                <a:solidFill>
                  <a:schemeClr val="accent1">
                    <a:lumMod val="75000"/>
                  </a:schemeClr>
                </a:solidFill>
                <a:latin typeface="+mj-lt"/>
                <a:cs typeface="Arial" charset="0"/>
              </a:rPr>
              <a:t>ФР-дефектоскопы серии </a:t>
            </a:r>
            <a:r>
              <a:rPr lang="en-US" altLang="en-US" sz="1200" b="1" dirty="0">
                <a:solidFill>
                  <a:schemeClr val="accent1">
                    <a:lumMod val="75000"/>
                  </a:schemeClr>
                </a:solidFill>
                <a:latin typeface="+mj-lt"/>
                <a:cs typeface="Arial" charset="0"/>
              </a:rPr>
              <a:t>ISONIC </a:t>
            </a:r>
            <a:r>
              <a:rPr lang="ru-RU" altLang="en-US" sz="1200" b="1" u="sng" dirty="0">
                <a:solidFill>
                  <a:srgbClr val="FF0000"/>
                </a:solidFill>
                <a:latin typeface="+mj-lt"/>
                <a:cs typeface="Arial" charset="0"/>
              </a:rPr>
              <a:t>впервые в </a:t>
            </a:r>
            <a:r>
              <a:rPr lang="ru-RU" altLang="en-US" sz="1200" b="1" u="sng" dirty="0" smtClean="0">
                <a:solidFill>
                  <a:srgbClr val="FF0000"/>
                </a:solidFill>
                <a:latin typeface="+mj-lt"/>
                <a:cs typeface="Arial" charset="0"/>
              </a:rPr>
              <a:t>мире</a:t>
            </a:r>
            <a:r>
              <a:rPr lang="ru-RU" altLang="en-US" sz="1200" b="1" dirty="0" smtClean="0">
                <a:solidFill>
                  <a:srgbClr val="FF0000"/>
                </a:solidFill>
                <a:latin typeface="+mj-lt"/>
                <a:cs typeface="Arial" charset="0"/>
              </a:rPr>
              <a:t> </a:t>
            </a:r>
            <a:r>
              <a:rPr lang="ru-RU" altLang="en-US" sz="1200" b="1" dirty="0" smtClean="0">
                <a:solidFill>
                  <a:schemeClr val="accent1">
                    <a:lumMod val="75000"/>
                  </a:schemeClr>
                </a:solidFill>
                <a:latin typeface="+mj-lt"/>
                <a:cs typeface="Arial" charset="0"/>
              </a:rPr>
              <a:t>обеспечивают </a:t>
            </a:r>
            <a:r>
              <a:rPr lang="ru-RU" altLang="en-US" sz="1200" b="1" dirty="0">
                <a:solidFill>
                  <a:schemeClr val="accent1">
                    <a:lumMod val="75000"/>
                  </a:schemeClr>
                </a:solidFill>
                <a:latin typeface="+mj-lt"/>
                <a:cs typeface="Arial" charset="0"/>
              </a:rPr>
              <a:t>реализацию дополнительного </a:t>
            </a:r>
            <a:r>
              <a:rPr lang="en-US" altLang="en-US" sz="1200" b="1" dirty="0">
                <a:solidFill>
                  <a:schemeClr val="accent1">
                    <a:lumMod val="75000"/>
                  </a:schemeClr>
                </a:solidFill>
                <a:latin typeface="+mj-lt"/>
                <a:cs typeface="Arial" charset="0"/>
              </a:rPr>
              <a:t>TOFD </a:t>
            </a:r>
            <a:r>
              <a:rPr lang="ru-RU" altLang="en-US" sz="1200" b="1" dirty="0">
                <a:solidFill>
                  <a:schemeClr val="accent1">
                    <a:lumMod val="75000"/>
                  </a:schemeClr>
                </a:solidFill>
                <a:latin typeface="+mj-lt"/>
                <a:cs typeface="Arial" charset="0"/>
              </a:rPr>
              <a:t>контроля с использованием той-же самой пары ФР-преобразователей, что предельно упрощает конструкцию </a:t>
            </a:r>
            <a:r>
              <a:rPr lang="ru-RU" altLang="en-US" sz="1200" b="1" dirty="0" smtClean="0">
                <a:solidFill>
                  <a:schemeClr val="accent1">
                    <a:lumMod val="75000"/>
                  </a:schemeClr>
                </a:solidFill>
                <a:latin typeface="+mj-lt"/>
                <a:cs typeface="Arial" charset="0"/>
              </a:rPr>
              <a:t>сканера </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10" name="Rectangle 9"/>
          <p:cNvSpPr>
            <a:spLocks noChangeArrowheads="1"/>
          </p:cNvSpPr>
          <p:nvPr/>
        </p:nvSpPr>
        <p:spPr bwMode="auto">
          <a:xfrm>
            <a:off x="8077200" y="3462337"/>
            <a:ext cx="990601" cy="271462"/>
          </a:xfrm>
          <a:prstGeom prst="rect">
            <a:avLst/>
          </a:prstGeom>
          <a:noFill/>
          <a:ln w="19050">
            <a:solidFill>
              <a:srgbClr val="0070C0"/>
            </a:solidFill>
            <a:round/>
            <a:headEnd/>
            <a:tailEnd/>
          </a:ln>
        </p:spPr>
        <p:txBody>
          <a:bodyPr lIns="90000" tIns="46800" rIns="90000" bIns="46800"/>
          <a:lstStyle/>
          <a:p>
            <a:pPr marL="342900" indent="-341313" algn="ctr">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altLang="en-US" sz="1200" b="1" dirty="0">
                <a:solidFill>
                  <a:schemeClr val="accent1">
                    <a:lumMod val="75000"/>
                  </a:schemeClr>
                </a:solidFill>
                <a:latin typeface="+mj-lt"/>
                <a:cs typeface="Arial" charset="0"/>
              </a:rPr>
              <a:t>TOFD </a:t>
            </a:r>
            <a:r>
              <a:rPr lang="ru-RU" altLang="en-US" sz="1200" b="1" dirty="0" smtClean="0">
                <a:solidFill>
                  <a:schemeClr val="accent1">
                    <a:lumMod val="75000"/>
                  </a:schemeClr>
                </a:solidFill>
                <a:latin typeface="+mj-lt"/>
                <a:cs typeface="Arial" charset="0"/>
              </a:rPr>
              <a:t>карта</a:t>
            </a:r>
            <a:endParaRPr lang="ru-RU" altLang="en-US" sz="1200" b="1" dirty="0">
              <a:solidFill>
                <a:schemeClr val="accent1">
                  <a:lumMod val="75000"/>
                </a:schemeClr>
              </a:solidFill>
              <a:latin typeface="+mj-lt"/>
            </a:endParaRPr>
          </a:p>
        </p:txBody>
      </p:sp>
      <p:pic>
        <p:nvPicPr>
          <p:cNvPr id="1741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887" y="2133600"/>
            <a:ext cx="63611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a:stCxn id="10" idx="2"/>
          </p:cNvCxnSpPr>
          <p:nvPr/>
        </p:nvCxnSpPr>
        <p:spPr>
          <a:xfrm flipH="1">
            <a:off x="7063841" y="3733799"/>
            <a:ext cx="1508660" cy="1376857"/>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rrowheads="1"/>
          </p:cNvSpPr>
          <p:nvPr/>
        </p:nvSpPr>
        <p:spPr bwMode="auto">
          <a:xfrm>
            <a:off x="84117" y="2466975"/>
            <a:ext cx="1487487" cy="1038225"/>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altLang="en-US" sz="1200" b="1" dirty="0" smtClean="0">
                <a:solidFill>
                  <a:schemeClr val="accent1">
                    <a:lumMod val="75000"/>
                  </a:schemeClr>
                </a:solidFill>
                <a:latin typeface="+mn-lt"/>
                <a:cs typeface="Arial" charset="0"/>
              </a:rPr>
              <a:t>TOFD </a:t>
            </a:r>
            <a:r>
              <a:rPr lang="ru-RU" altLang="en-US" sz="1200" b="1" dirty="0" smtClean="0">
                <a:solidFill>
                  <a:schemeClr val="accent1">
                    <a:lumMod val="75000"/>
                  </a:schemeClr>
                </a:solidFill>
                <a:latin typeface="+mn-lt"/>
                <a:cs typeface="Arial" charset="0"/>
              </a:rPr>
              <a:t>А-Скан в заданном курсором поперечном сечении</a:t>
            </a:r>
            <a:endParaRPr lang="ru-RU" altLang="en-US" sz="1200" b="1" dirty="0">
              <a:solidFill>
                <a:schemeClr val="accent1">
                  <a:lumMod val="75000"/>
                </a:schemeClr>
              </a:solidFill>
              <a:latin typeface="+mn-lt"/>
            </a:endParaRPr>
          </a:p>
        </p:txBody>
      </p:sp>
      <p:cxnSp>
        <p:nvCxnSpPr>
          <p:cNvPr id="14" name="Straight Arrow Connector 13"/>
          <p:cNvCxnSpPr>
            <a:stCxn id="11" idx="3"/>
          </p:cNvCxnSpPr>
          <p:nvPr/>
        </p:nvCxnSpPr>
        <p:spPr>
          <a:xfrm>
            <a:off x="1571604" y="2986088"/>
            <a:ext cx="265113" cy="138112"/>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54025" y="9144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Для повышения надежности обнаружения </a:t>
            </a:r>
            <a:r>
              <a:rPr lang="ru-RU" altLang="en-US" sz="1200" b="1" dirty="0" smtClean="0">
                <a:solidFill>
                  <a:schemeClr val="accent1">
                    <a:lumMod val="75000"/>
                  </a:schemeClr>
                </a:solidFill>
                <a:latin typeface="+mj-lt"/>
                <a:cs typeface="Arial" charset="0"/>
              </a:rPr>
              <a:t>вертикально ориентированных трещин в наплавленном металле, которые не оптимальны для выявления эхо-методом,  большинство </a:t>
            </a:r>
            <a:r>
              <a:rPr lang="ru-RU" altLang="en-US" sz="1200" b="1" dirty="0">
                <a:solidFill>
                  <a:schemeClr val="accent1">
                    <a:lumMod val="75000"/>
                  </a:schemeClr>
                </a:solidFill>
                <a:latin typeface="+mj-lt"/>
                <a:cs typeface="Arial" charset="0"/>
              </a:rPr>
              <a:t>существующих регламентов контроля, дополнительно к </a:t>
            </a:r>
            <a:r>
              <a:rPr lang="ru-RU" altLang="en-US" sz="1200" b="1" dirty="0" smtClean="0">
                <a:solidFill>
                  <a:schemeClr val="accent1">
                    <a:lumMod val="75000"/>
                  </a:schemeClr>
                </a:solidFill>
                <a:latin typeface="+mj-lt"/>
                <a:cs typeface="Arial" charset="0"/>
              </a:rPr>
              <a:t>секторному сканированию, </a:t>
            </a:r>
            <a:r>
              <a:rPr lang="ru-RU" altLang="en-US" sz="1200" b="1" dirty="0">
                <a:solidFill>
                  <a:schemeClr val="accent1">
                    <a:lumMod val="75000"/>
                  </a:schemeClr>
                </a:solidFill>
                <a:latin typeface="+mj-lt"/>
                <a:cs typeface="Arial" charset="0"/>
              </a:rPr>
              <a:t>требует прозвучивание сварного шва продольными волнами наклонными преобразователями, реализующими дифракционную технологию </a:t>
            </a:r>
            <a:r>
              <a:rPr lang="en-US" altLang="en-US" sz="1200" b="1" dirty="0">
                <a:solidFill>
                  <a:schemeClr val="accent1">
                    <a:lumMod val="75000"/>
                  </a:schemeClr>
                </a:solidFill>
                <a:latin typeface="+mj-lt"/>
                <a:cs typeface="Arial" charset="0"/>
              </a:rPr>
              <a:t>TOFD. </a:t>
            </a:r>
            <a:r>
              <a:rPr lang="ru-RU" altLang="en-US" sz="1200" b="1" dirty="0">
                <a:solidFill>
                  <a:schemeClr val="accent1">
                    <a:lumMod val="75000"/>
                  </a:schemeClr>
                </a:solidFill>
                <a:latin typeface="+mj-lt"/>
                <a:cs typeface="Arial" charset="0"/>
              </a:rPr>
              <a:t>ФР-дефектоскопы серии </a:t>
            </a:r>
            <a:r>
              <a:rPr lang="en-US" altLang="en-US" sz="1200" b="1" dirty="0">
                <a:solidFill>
                  <a:schemeClr val="accent1">
                    <a:lumMod val="75000"/>
                  </a:schemeClr>
                </a:solidFill>
                <a:latin typeface="+mj-lt"/>
                <a:cs typeface="Arial" charset="0"/>
              </a:rPr>
              <a:t>ISONIC </a:t>
            </a:r>
            <a:r>
              <a:rPr lang="ru-RU" altLang="en-US" sz="1200" b="1" u="sng" dirty="0">
                <a:solidFill>
                  <a:srgbClr val="FF0000"/>
                </a:solidFill>
                <a:latin typeface="+mj-lt"/>
                <a:cs typeface="Arial" charset="0"/>
              </a:rPr>
              <a:t>впервые в </a:t>
            </a:r>
            <a:r>
              <a:rPr lang="ru-RU" altLang="en-US" sz="1200" b="1" u="sng" dirty="0" smtClean="0">
                <a:solidFill>
                  <a:srgbClr val="FF0000"/>
                </a:solidFill>
                <a:latin typeface="+mj-lt"/>
                <a:cs typeface="Arial" charset="0"/>
              </a:rPr>
              <a:t>мире</a:t>
            </a:r>
            <a:r>
              <a:rPr lang="ru-RU" altLang="en-US" sz="1200" b="1" dirty="0" smtClean="0">
                <a:solidFill>
                  <a:srgbClr val="FF0000"/>
                </a:solidFill>
                <a:latin typeface="+mj-lt"/>
                <a:cs typeface="Arial" charset="0"/>
              </a:rPr>
              <a:t> </a:t>
            </a:r>
            <a:r>
              <a:rPr lang="ru-RU" altLang="en-US" sz="1200" b="1" dirty="0" smtClean="0">
                <a:solidFill>
                  <a:schemeClr val="accent1">
                    <a:lumMod val="75000"/>
                  </a:schemeClr>
                </a:solidFill>
                <a:latin typeface="+mj-lt"/>
                <a:cs typeface="Arial" charset="0"/>
              </a:rPr>
              <a:t>обеспечивают </a:t>
            </a:r>
            <a:r>
              <a:rPr lang="ru-RU" altLang="en-US" sz="1200" b="1" dirty="0">
                <a:solidFill>
                  <a:schemeClr val="accent1">
                    <a:lumMod val="75000"/>
                  </a:schemeClr>
                </a:solidFill>
                <a:latin typeface="+mj-lt"/>
                <a:cs typeface="Arial" charset="0"/>
              </a:rPr>
              <a:t>реализацию дополнительного </a:t>
            </a:r>
            <a:r>
              <a:rPr lang="en-US" altLang="en-US" sz="1200" b="1" dirty="0">
                <a:solidFill>
                  <a:schemeClr val="accent1">
                    <a:lumMod val="75000"/>
                  </a:schemeClr>
                </a:solidFill>
                <a:latin typeface="+mj-lt"/>
                <a:cs typeface="Arial" charset="0"/>
              </a:rPr>
              <a:t>TOFD </a:t>
            </a:r>
            <a:r>
              <a:rPr lang="ru-RU" altLang="en-US" sz="1200" b="1" dirty="0">
                <a:solidFill>
                  <a:schemeClr val="accent1">
                    <a:lumMod val="75000"/>
                  </a:schemeClr>
                </a:solidFill>
                <a:latin typeface="+mj-lt"/>
                <a:cs typeface="Arial" charset="0"/>
              </a:rPr>
              <a:t>контроля с использованием той-же самой пары ФР-преобразователей, что предельно упрощает конструкцию </a:t>
            </a:r>
            <a:r>
              <a:rPr lang="ru-RU" altLang="en-US" sz="1200" b="1" dirty="0" smtClean="0">
                <a:solidFill>
                  <a:schemeClr val="accent1">
                    <a:lumMod val="75000"/>
                  </a:schemeClr>
                </a:solidFill>
                <a:latin typeface="+mj-lt"/>
                <a:cs typeface="Arial" charset="0"/>
              </a:rPr>
              <a:t>сканера </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sp>
        <p:nvSpPr>
          <p:cNvPr id="10" name="Rectangle 9"/>
          <p:cNvSpPr>
            <a:spLocks noChangeArrowheads="1"/>
          </p:cNvSpPr>
          <p:nvPr/>
        </p:nvSpPr>
        <p:spPr bwMode="auto">
          <a:xfrm>
            <a:off x="8077200" y="3462337"/>
            <a:ext cx="990601" cy="271462"/>
          </a:xfrm>
          <a:prstGeom prst="rect">
            <a:avLst/>
          </a:prstGeom>
          <a:noFill/>
          <a:ln w="19050">
            <a:solidFill>
              <a:srgbClr val="0070C0"/>
            </a:solidFill>
            <a:round/>
            <a:headEnd/>
            <a:tailEnd/>
          </a:ln>
        </p:spPr>
        <p:txBody>
          <a:bodyPr lIns="90000" tIns="46800" rIns="90000" bIns="46800"/>
          <a:lstStyle/>
          <a:p>
            <a:pPr marL="342900" indent="-341313" algn="ctr">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altLang="en-US" sz="1200" b="1" dirty="0">
                <a:solidFill>
                  <a:schemeClr val="accent1">
                    <a:lumMod val="75000"/>
                  </a:schemeClr>
                </a:solidFill>
                <a:latin typeface="+mj-lt"/>
                <a:cs typeface="Arial" charset="0"/>
              </a:rPr>
              <a:t>TOFD </a:t>
            </a:r>
            <a:r>
              <a:rPr lang="ru-RU" altLang="en-US" sz="1200" b="1" dirty="0" smtClean="0">
                <a:solidFill>
                  <a:schemeClr val="accent1">
                    <a:lumMod val="75000"/>
                  </a:schemeClr>
                </a:solidFill>
                <a:latin typeface="+mj-lt"/>
                <a:cs typeface="Arial" charset="0"/>
              </a:rPr>
              <a:t>карта</a:t>
            </a:r>
            <a:endParaRPr lang="ru-RU" altLang="en-US" sz="1200" b="1" dirty="0">
              <a:solidFill>
                <a:schemeClr val="accent1">
                  <a:lumMod val="75000"/>
                </a:schemeClr>
              </a:solidFill>
              <a:latin typeface="+mj-lt"/>
            </a:endParaRPr>
          </a:p>
        </p:txBody>
      </p:sp>
      <p:pic>
        <p:nvPicPr>
          <p:cNvPr id="1741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887" y="2133600"/>
            <a:ext cx="63611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a:stCxn id="10" idx="2"/>
          </p:cNvCxnSpPr>
          <p:nvPr/>
        </p:nvCxnSpPr>
        <p:spPr>
          <a:xfrm flipH="1">
            <a:off x="7063841" y="3733799"/>
            <a:ext cx="1508660" cy="1376857"/>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rrowheads="1"/>
          </p:cNvSpPr>
          <p:nvPr/>
        </p:nvSpPr>
        <p:spPr bwMode="auto">
          <a:xfrm>
            <a:off x="84117" y="2466975"/>
            <a:ext cx="1487487" cy="1038225"/>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altLang="en-US" sz="1200" b="1" dirty="0" smtClean="0">
                <a:solidFill>
                  <a:schemeClr val="accent1">
                    <a:lumMod val="75000"/>
                  </a:schemeClr>
                </a:solidFill>
                <a:latin typeface="+mn-lt"/>
                <a:cs typeface="Arial" charset="0"/>
              </a:rPr>
              <a:t>TOFD </a:t>
            </a:r>
            <a:r>
              <a:rPr lang="ru-RU" altLang="en-US" sz="1200" b="1" dirty="0" smtClean="0">
                <a:solidFill>
                  <a:schemeClr val="accent1">
                    <a:lumMod val="75000"/>
                  </a:schemeClr>
                </a:solidFill>
                <a:latin typeface="+mn-lt"/>
                <a:cs typeface="Arial" charset="0"/>
              </a:rPr>
              <a:t>А-Скан в заданном курсором поперечном сечении</a:t>
            </a:r>
            <a:endParaRPr lang="ru-RU" altLang="en-US" sz="1200" b="1" dirty="0">
              <a:solidFill>
                <a:schemeClr val="accent1">
                  <a:lumMod val="75000"/>
                </a:schemeClr>
              </a:solidFill>
              <a:latin typeface="+mn-lt"/>
            </a:endParaRPr>
          </a:p>
        </p:txBody>
      </p:sp>
      <p:cxnSp>
        <p:nvCxnSpPr>
          <p:cNvPr id="14" name="Straight Arrow Connector 13"/>
          <p:cNvCxnSpPr>
            <a:stCxn id="11" idx="3"/>
          </p:cNvCxnSpPr>
          <p:nvPr/>
        </p:nvCxnSpPr>
        <p:spPr>
          <a:xfrm>
            <a:off x="1571604" y="2986088"/>
            <a:ext cx="265113" cy="138112"/>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
        <p:nvSpPr>
          <p:cNvPr id="12" name="Oval 11"/>
          <p:cNvSpPr/>
          <p:nvPr/>
        </p:nvSpPr>
        <p:spPr>
          <a:xfrm>
            <a:off x="4023360" y="5669280"/>
            <a:ext cx="304800" cy="228600"/>
          </a:xfrm>
          <a:prstGeom prst="ellipse">
            <a:avLst/>
          </a:prstGeom>
          <a:noFill/>
          <a:ln w="127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18911" y="2879558"/>
            <a:ext cx="381000" cy="5334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400800" y="5715000"/>
            <a:ext cx="228600" cy="19812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905000" y="2668588"/>
            <a:ext cx="219974" cy="303212"/>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34000" y="5638800"/>
            <a:ext cx="304800" cy="228600"/>
          </a:xfrm>
          <a:prstGeom prst="ellipse">
            <a:avLst/>
          </a:prstGeom>
          <a:noFill/>
          <a:ln w="127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stCxn id="19" idx="6"/>
          </p:cNvCxnSpPr>
          <p:nvPr/>
        </p:nvCxnSpPr>
        <p:spPr>
          <a:xfrm>
            <a:off x="2124974" y="2820194"/>
            <a:ext cx="2793937" cy="326064"/>
          </a:xfrm>
          <a:prstGeom prst="line">
            <a:avLst/>
          </a:prstGeom>
          <a:ln w="127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5257800" y="3298658"/>
            <a:ext cx="1219200" cy="2416342"/>
          </a:xfrm>
          <a:prstGeom prst="line">
            <a:avLst/>
          </a:prstGeom>
          <a:ln w="12700">
            <a:solidFill>
              <a:srgbClr val="376092"/>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2971800"/>
            <a:ext cx="2057400" cy="2697480"/>
          </a:xfrm>
          <a:prstGeom prst="line">
            <a:avLst/>
          </a:prstGeom>
          <a:ln w="12700">
            <a:solidFill>
              <a:srgbClr val="37609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43400" y="5778958"/>
            <a:ext cx="990600" cy="12242"/>
          </a:xfrm>
          <a:prstGeom prst="line">
            <a:avLst/>
          </a:prstGeom>
          <a:ln w="12700">
            <a:solidFill>
              <a:srgbClr val="376092"/>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8" idx="2"/>
          </p:cNvCxnSpPr>
          <p:nvPr/>
        </p:nvCxnSpPr>
        <p:spPr>
          <a:xfrm>
            <a:off x="5638800" y="5778958"/>
            <a:ext cx="762000" cy="35102"/>
          </a:xfrm>
          <a:prstGeom prst="line">
            <a:avLst/>
          </a:prstGeom>
          <a:ln w="12700">
            <a:solidFill>
              <a:srgbClr val="37609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833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wipe(down)">
                                      <p:cBhvr>
                                        <p:cTn id="7" dur="580">
                                          <p:stCondLst>
                                            <p:cond delay="0"/>
                                          </p:stCondLst>
                                        </p:cTn>
                                        <p:tgtEl>
                                          <p:spTgt spid="17416"/>
                                        </p:tgtEl>
                                      </p:cBhvr>
                                    </p:animEffect>
                                    <p:anim calcmode="lin" valueType="num">
                                      <p:cBhvr>
                                        <p:cTn id="8" dur="1822" tmFilter="0,0; 0.14,0.36; 0.43,0.73; 0.71,0.91; 1.0,1.0">
                                          <p:stCondLst>
                                            <p:cond delay="0"/>
                                          </p:stCondLst>
                                        </p:cTn>
                                        <p:tgtEl>
                                          <p:spTgt spid="174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6"/>
                                        </p:tgtEl>
                                      </p:cBhvr>
                                      <p:to x="100000" y="60000"/>
                                    </p:animScale>
                                    <p:animScale>
                                      <p:cBhvr>
                                        <p:cTn id="14" dur="166" decel="50000">
                                          <p:stCondLst>
                                            <p:cond delay="676"/>
                                          </p:stCondLst>
                                        </p:cTn>
                                        <p:tgtEl>
                                          <p:spTgt spid="17416"/>
                                        </p:tgtEl>
                                      </p:cBhvr>
                                      <p:to x="100000" y="100000"/>
                                    </p:animScale>
                                    <p:animScale>
                                      <p:cBhvr>
                                        <p:cTn id="15" dur="26">
                                          <p:stCondLst>
                                            <p:cond delay="1312"/>
                                          </p:stCondLst>
                                        </p:cTn>
                                        <p:tgtEl>
                                          <p:spTgt spid="17416"/>
                                        </p:tgtEl>
                                      </p:cBhvr>
                                      <p:to x="100000" y="80000"/>
                                    </p:animScale>
                                    <p:animScale>
                                      <p:cBhvr>
                                        <p:cTn id="16" dur="166" decel="50000">
                                          <p:stCondLst>
                                            <p:cond delay="1338"/>
                                          </p:stCondLst>
                                        </p:cTn>
                                        <p:tgtEl>
                                          <p:spTgt spid="17416"/>
                                        </p:tgtEl>
                                      </p:cBhvr>
                                      <p:to x="100000" y="100000"/>
                                    </p:animScale>
                                    <p:animScale>
                                      <p:cBhvr>
                                        <p:cTn id="17" dur="26">
                                          <p:stCondLst>
                                            <p:cond delay="1642"/>
                                          </p:stCondLst>
                                        </p:cTn>
                                        <p:tgtEl>
                                          <p:spTgt spid="17416"/>
                                        </p:tgtEl>
                                      </p:cBhvr>
                                      <p:to x="100000" y="90000"/>
                                    </p:animScale>
                                    <p:animScale>
                                      <p:cBhvr>
                                        <p:cTn id="18" dur="166" decel="50000">
                                          <p:stCondLst>
                                            <p:cond delay="1668"/>
                                          </p:stCondLst>
                                        </p:cTn>
                                        <p:tgtEl>
                                          <p:spTgt spid="17416"/>
                                        </p:tgtEl>
                                      </p:cBhvr>
                                      <p:to x="100000" y="100000"/>
                                    </p:animScale>
                                    <p:animScale>
                                      <p:cBhvr>
                                        <p:cTn id="19" dur="26">
                                          <p:stCondLst>
                                            <p:cond delay="1808"/>
                                          </p:stCondLst>
                                        </p:cTn>
                                        <p:tgtEl>
                                          <p:spTgt spid="17416"/>
                                        </p:tgtEl>
                                      </p:cBhvr>
                                      <p:to x="100000" y="95000"/>
                                    </p:animScale>
                                    <p:animScale>
                                      <p:cBhvr>
                                        <p:cTn id="20" dur="166" decel="50000">
                                          <p:stCondLst>
                                            <p:cond delay="1834"/>
                                          </p:stCondLst>
                                        </p:cTn>
                                        <p:tgtEl>
                                          <p:spTgt spid="174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454025" y="914400"/>
            <a:ext cx="8232775" cy="13716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j-lt"/>
                <a:cs typeface="Arial" charset="0"/>
              </a:rPr>
              <a:t>Альтернативно прозвучивание по технологии </a:t>
            </a:r>
            <a:r>
              <a:rPr lang="en-US" altLang="en-US" sz="1200" b="1" dirty="0" smtClean="0">
                <a:solidFill>
                  <a:schemeClr val="accent1">
                    <a:lumMod val="75000"/>
                  </a:schemeClr>
                </a:solidFill>
                <a:latin typeface="+mj-lt"/>
                <a:cs typeface="Arial" charset="0"/>
              </a:rPr>
              <a:t>TOFD </a:t>
            </a:r>
            <a:r>
              <a:rPr lang="ru-RU" altLang="en-US" sz="1200" b="1" dirty="0" smtClean="0">
                <a:solidFill>
                  <a:schemeClr val="accent1">
                    <a:lumMod val="75000"/>
                  </a:schemeClr>
                </a:solidFill>
                <a:latin typeface="+mj-lt"/>
                <a:cs typeface="Arial" charset="0"/>
              </a:rPr>
              <a:t>может быть осуществлено с применением обычных </a:t>
            </a:r>
            <a:r>
              <a:rPr lang="en-US" altLang="en-US" sz="1200" b="1" dirty="0" smtClean="0">
                <a:solidFill>
                  <a:schemeClr val="accent1">
                    <a:lumMod val="75000"/>
                  </a:schemeClr>
                </a:solidFill>
                <a:latin typeface="+mj-lt"/>
                <a:cs typeface="Arial" charset="0"/>
              </a:rPr>
              <a:t>TOFD  </a:t>
            </a:r>
            <a:r>
              <a:rPr lang="ru-RU" altLang="en-US" sz="1200" b="1" dirty="0" smtClean="0">
                <a:solidFill>
                  <a:schemeClr val="accent1">
                    <a:lumMod val="75000"/>
                  </a:schemeClr>
                </a:solidFill>
                <a:latin typeface="+mj-lt"/>
                <a:cs typeface="Arial" charset="0"/>
              </a:rPr>
              <a:t>преобразователей. Кроме того, при необходимости обнаружения поперечных трещин, возможно применение пар наклонных преобразователей, включенных по раздельной схеме и реализующих так-называемое К-прозвучивание. Таким образом, технология </a:t>
            </a:r>
            <a:r>
              <a:rPr lang="en-US" altLang="en-US" sz="1200" b="1" dirty="0" smtClean="0">
                <a:solidFill>
                  <a:schemeClr val="accent1">
                    <a:lumMod val="75000"/>
                  </a:schemeClr>
                </a:solidFill>
                <a:latin typeface="+mj-lt"/>
                <a:cs typeface="Arial" charset="0"/>
              </a:rPr>
              <a:t>DUET</a:t>
            </a:r>
            <a:r>
              <a:rPr lang="ru-RU" altLang="en-US" sz="1200" b="1" dirty="0" smtClean="0">
                <a:solidFill>
                  <a:schemeClr val="accent1">
                    <a:lumMod val="75000"/>
                  </a:schemeClr>
                </a:solidFill>
                <a:latin typeface="+mj-lt"/>
                <a:cs typeface="Arial" charset="0"/>
              </a:rPr>
              <a:t> позволяет обнаруживать как продольные и компактные дефекты различных типов, так и поперечные трещины за один проход сканирующей системы</a:t>
            </a:r>
            <a:endParaRPr lang="en-US"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776" y="2133600"/>
            <a:ext cx="63648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p:nvSpPr>
        <p:spPr bwMode="auto">
          <a:xfrm>
            <a:off x="101369" y="3995962"/>
            <a:ext cx="1487487" cy="1219200"/>
          </a:xfrm>
          <a:prstGeom prst="rect">
            <a:avLst/>
          </a:prstGeom>
          <a:noFill/>
          <a:ln w="19050">
            <a:solidFill>
              <a:srgbClr val="0070C0"/>
            </a:solidFill>
            <a:round/>
            <a:headEnd/>
            <a:tailEnd/>
          </a:ln>
        </p:spPr>
        <p:txBody>
          <a:bodyPr lIns="90000" tIns="46800" rIns="90000" bIns="46800"/>
          <a:lstStyle/>
          <a:p>
            <a:pPr marL="342900" indent="-341313" algn="ctr">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j-lt"/>
                <a:cs typeface="Arial" charset="0"/>
              </a:rPr>
              <a:t>Дорожка записи сигналов канала обнаружения поперечных трещин</a:t>
            </a:r>
            <a:endParaRPr lang="ru-RU" altLang="en-US" sz="1200" b="1" dirty="0">
              <a:solidFill>
                <a:schemeClr val="accent1">
                  <a:lumMod val="75000"/>
                </a:schemeClr>
              </a:solidFill>
              <a:latin typeface="+mj-lt"/>
            </a:endParaRPr>
          </a:p>
        </p:txBody>
      </p:sp>
      <p:cxnSp>
        <p:nvCxnSpPr>
          <p:cNvPr id="13" name="Straight Arrow Connector 12"/>
          <p:cNvCxnSpPr>
            <a:stCxn id="11" idx="3"/>
          </p:cNvCxnSpPr>
          <p:nvPr/>
        </p:nvCxnSpPr>
        <p:spPr>
          <a:xfrm>
            <a:off x="1588856" y="4605562"/>
            <a:ext cx="5606536" cy="765819"/>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a:spLocks noChangeArrowheads="1"/>
          </p:cNvSpPr>
          <p:nvPr/>
        </p:nvSpPr>
        <p:spPr bwMode="auto">
          <a:xfrm>
            <a:off x="101370" y="2285820"/>
            <a:ext cx="1487487" cy="1571625"/>
          </a:xfrm>
          <a:prstGeom prst="rect">
            <a:avLst/>
          </a:prstGeom>
          <a:noFill/>
          <a:ln w="19050">
            <a:solidFill>
              <a:srgbClr val="0070C0"/>
            </a:solid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n-lt"/>
                <a:cs typeface="Arial" charset="0"/>
              </a:rPr>
              <a:t>А-Скан с эхо-сигналом от попереной трещины в  заданном курсором поперечном сечении</a:t>
            </a:r>
            <a:endParaRPr lang="ru-RU" altLang="en-US" sz="1200" b="1" dirty="0">
              <a:solidFill>
                <a:schemeClr val="accent1">
                  <a:lumMod val="75000"/>
                </a:schemeClr>
              </a:solidFill>
              <a:latin typeface="+mn-lt"/>
            </a:endParaRPr>
          </a:p>
        </p:txBody>
      </p:sp>
      <p:cxnSp>
        <p:nvCxnSpPr>
          <p:cNvPr id="15" name="Straight Arrow Connector 14"/>
          <p:cNvCxnSpPr>
            <a:stCxn id="14" idx="3"/>
          </p:cNvCxnSpPr>
          <p:nvPr/>
        </p:nvCxnSpPr>
        <p:spPr>
          <a:xfrm>
            <a:off x="1588857" y="3071633"/>
            <a:ext cx="265113" cy="52567"/>
          </a:xfrm>
          <a:prstGeom prst="straightConnector1">
            <a:avLst/>
          </a:prstGeom>
          <a:ln w="25400">
            <a:solidFill>
              <a:srgbClr val="0070C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779003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54025" y="914400"/>
            <a:ext cx="8232775" cy="1066800"/>
          </a:xfrm>
          <a:prstGeom prst="rect">
            <a:avLst/>
          </a:prstGeom>
          <a:noFill/>
          <a:ln w="9525">
            <a:noFill/>
            <a:round/>
            <a:headEnd/>
            <a:tailEnd/>
          </a:ln>
        </p:spPr>
        <p:txBody>
          <a:bodyPr lIns="90000" tIns="46800" rIns="90000" bIns="46800"/>
          <a:lstStyle/>
          <a:p>
            <a:pPr indent="-341313">
              <a:spcBef>
                <a:spcPts val="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j-lt"/>
                <a:cs typeface="Arial" charset="0"/>
              </a:rPr>
              <a:t>При реализации технологии </a:t>
            </a:r>
            <a:r>
              <a:rPr lang="en-US" altLang="en-US" sz="1200" b="1" dirty="0" smtClean="0">
                <a:solidFill>
                  <a:schemeClr val="accent1">
                    <a:lumMod val="75000"/>
                  </a:schemeClr>
                </a:solidFill>
                <a:latin typeface="+mj-lt"/>
                <a:cs typeface="Arial" charset="0"/>
              </a:rPr>
              <a:t>DUET </a:t>
            </a:r>
            <a:r>
              <a:rPr lang="ru-RU" altLang="en-US" sz="1200" b="1" dirty="0" smtClean="0">
                <a:solidFill>
                  <a:schemeClr val="accent1">
                    <a:lumMod val="75000"/>
                  </a:schemeClr>
                </a:solidFill>
                <a:latin typeface="+mj-lt"/>
                <a:cs typeface="Arial" charset="0"/>
              </a:rPr>
              <a:t>постобработка позволяет реализовать все операции, проиллюстрированные выше для контроля с использованием одного ФР-преобразователя, а также:</a:t>
            </a:r>
          </a:p>
          <a:p>
            <a:pPr marL="0" lvl="1" indent="-341313">
              <a:spcBef>
                <a:spcPts val="0"/>
              </a:spcBef>
              <a:buFont typeface="Arial" panose="020B0604020202020204"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j-lt"/>
              </a:rPr>
              <a:t>постобработку данных </a:t>
            </a:r>
            <a:r>
              <a:rPr lang="en-US" altLang="en-US" sz="1200" b="1" dirty="0" smtClean="0">
                <a:solidFill>
                  <a:schemeClr val="accent1">
                    <a:lumMod val="75000"/>
                  </a:schemeClr>
                </a:solidFill>
                <a:latin typeface="+mj-lt"/>
              </a:rPr>
              <a:t>TOFD </a:t>
            </a:r>
            <a:r>
              <a:rPr lang="ru-RU" altLang="en-US" sz="1200" b="1" dirty="0" smtClean="0">
                <a:solidFill>
                  <a:schemeClr val="accent1">
                    <a:lumMod val="75000"/>
                  </a:schemeClr>
                </a:solidFill>
                <a:latin typeface="+mj-lt"/>
              </a:rPr>
              <a:t>и контроля на наличие поперечных трещин</a:t>
            </a:r>
          </a:p>
          <a:p>
            <a:pPr marL="0" lvl="1" indent="-341313">
              <a:spcBef>
                <a:spcPts val="0"/>
              </a:spcBef>
              <a:buFont typeface="Arial" panose="020B0604020202020204"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j-lt"/>
              </a:rPr>
              <a:t>формирование единого списка дефектов / карты ремонта для всех задействованных режимов прозвучивания</a:t>
            </a:r>
          </a:p>
          <a:p>
            <a:pPr marL="0" lvl="1" indent="-341313">
              <a:spcBef>
                <a:spcPts val="0"/>
              </a:spcBef>
              <a:buFont typeface="Arial" panose="020B0604020202020204"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smtClean="0">
                <a:solidFill>
                  <a:schemeClr val="accent1">
                    <a:lumMod val="75000"/>
                  </a:schemeClr>
                </a:solidFill>
                <a:latin typeface="+mj-lt"/>
              </a:rPr>
              <a:t>экспорт  документа контроля в стандартные форматы </a:t>
            </a:r>
            <a:r>
              <a:rPr lang="en-US" altLang="en-US" sz="1200" b="1" dirty="0" smtClean="0">
                <a:solidFill>
                  <a:schemeClr val="accent1">
                    <a:lumMod val="75000"/>
                  </a:schemeClr>
                </a:solidFill>
                <a:latin typeface="+mj-lt"/>
              </a:rPr>
              <a:t>MS Word, PDF, Excel, </a:t>
            </a:r>
            <a:r>
              <a:rPr lang="ru-RU" altLang="en-US" sz="1200" b="1" dirty="0" smtClean="0">
                <a:solidFill>
                  <a:schemeClr val="accent1">
                    <a:lumMod val="75000"/>
                  </a:schemeClr>
                </a:solidFill>
                <a:latin typeface="+mj-lt"/>
              </a:rPr>
              <a:t>и т.д.</a:t>
            </a:r>
            <a:endParaRPr lang="en-US" altLang="en-US" sz="1200" b="1" dirty="0" smtClean="0">
              <a:solidFill>
                <a:schemeClr val="accent1">
                  <a:lumMod val="75000"/>
                </a:schemeClr>
              </a:solidFill>
              <a:latin typeface="+mj-lt"/>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88912">
            <a:off x="413014" y="2126699"/>
            <a:ext cx="4754683" cy="429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27820">
            <a:off x="5033787" y="3401645"/>
            <a:ext cx="365734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4014906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228600" y="2196152"/>
            <a:ext cx="8633724" cy="2528248"/>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3600" b="1" dirty="0">
                <a:solidFill>
                  <a:schemeClr val="accent1">
                    <a:lumMod val="75000"/>
                  </a:schemeClr>
                </a:solidFill>
                <a:cs typeface="Arial" charset="0"/>
              </a:rPr>
              <a:t>Технология </a:t>
            </a:r>
            <a:r>
              <a:rPr lang="en-US" altLang="en-US" sz="3600" b="1" dirty="0">
                <a:solidFill>
                  <a:schemeClr val="accent1">
                    <a:lumMod val="75000"/>
                  </a:schemeClr>
                </a:solidFill>
                <a:cs typeface="Arial" charset="0"/>
              </a:rPr>
              <a:t>TTGI</a:t>
            </a:r>
            <a:r>
              <a:rPr lang="ru-RU" altLang="en-US" sz="3600" b="1" dirty="0">
                <a:solidFill>
                  <a:schemeClr val="accent1">
                    <a:lumMod val="75000"/>
                  </a:schemeClr>
                </a:solidFill>
                <a:cs typeface="Arial" charset="0"/>
              </a:rPr>
              <a:t> </a:t>
            </a:r>
            <a:r>
              <a:rPr lang="ru-RU" altLang="en-US" sz="3600" b="1" dirty="0" smtClean="0">
                <a:solidFill>
                  <a:schemeClr val="accent1">
                    <a:lumMod val="75000"/>
                  </a:schemeClr>
                </a:solidFill>
                <a:cs typeface="Arial" charset="0"/>
              </a:rPr>
              <a:t>позволяет контролировать сварные соединения практически любой конфигурации, например:</a:t>
            </a:r>
            <a:endParaRPr lang="ru-RU" altLang="en-US" sz="3600" b="1" i="1" dirty="0">
              <a:solidFill>
                <a:schemeClr val="accent1">
                  <a:lumMod val="75000"/>
                </a:schemeClr>
              </a:solidFill>
              <a:cs typeface="Arial" charset="0"/>
            </a:endParaRPr>
          </a:p>
        </p:txBody>
      </p:sp>
      <p:sp>
        <p:nvSpPr>
          <p:cNvPr id="7"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647537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07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3"/>
          <p:cNvSpPr>
            <a:spLocks noChangeArrowheads="1"/>
          </p:cNvSpPr>
          <p:nvPr/>
        </p:nvSpPr>
        <p:spPr bwMode="auto">
          <a:xfrm rot="10800000" flipV="1">
            <a:off x="195532" y="1034295"/>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400" b="1" dirty="0">
                <a:solidFill>
                  <a:srgbClr val="376092"/>
                </a:solidFill>
              </a:rPr>
              <a:t>Помимо </a:t>
            </a:r>
            <a:r>
              <a:rPr lang="ru-RU" sz="1400" b="1" i="1" u="sng" dirty="0">
                <a:solidFill>
                  <a:srgbClr val="376092"/>
                </a:solidFill>
              </a:rPr>
              <a:t>скорости сканирования </a:t>
            </a:r>
            <a:r>
              <a:rPr lang="ru-RU" sz="1400" b="1" dirty="0">
                <a:solidFill>
                  <a:srgbClr val="376092"/>
                </a:solidFill>
              </a:rPr>
              <a:t>и </a:t>
            </a:r>
            <a:r>
              <a:rPr lang="ru-RU" sz="1400" b="1" i="1" u="sng" dirty="0">
                <a:solidFill>
                  <a:srgbClr val="376092"/>
                </a:solidFill>
              </a:rPr>
              <a:t>полноты прозвучивания </a:t>
            </a:r>
            <a:endParaRPr lang="ru-RU" sz="1400" b="1" i="1" u="sng" dirty="0" smtClean="0">
              <a:solidFill>
                <a:srgbClr val="376092"/>
              </a:solidFill>
            </a:endParaRPr>
          </a:p>
          <a:p>
            <a:pPr eaLnBrk="1" hangingPunct="1">
              <a:spcBef>
                <a:spcPct val="0"/>
              </a:spcBef>
              <a:buFontTx/>
              <a:buNone/>
            </a:pPr>
            <a:endParaRPr lang="ru-RU" sz="1400" b="1" i="1" dirty="0" smtClean="0">
              <a:solidFill>
                <a:srgbClr val="376092"/>
              </a:solidFill>
            </a:endParaRPr>
          </a:p>
          <a:p>
            <a:pPr eaLnBrk="1" hangingPunct="1">
              <a:spcBef>
                <a:spcPct val="0"/>
              </a:spcBef>
              <a:buFontTx/>
              <a:buNone/>
            </a:pPr>
            <a:r>
              <a:rPr lang="ru-RU" sz="1600" b="1" dirty="0" smtClean="0">
                <a:solidFill>
                  <a:srgbClr val="376092"/>
                </a:solidFill>
              </a:rPr>
              <a:t>не </a:t>
            </a:r>
            <a:r>
              <a:rPr lang="ru-RU" sz="1600" b="1" dirty="0">
                <a:solidFill>
                  <a:srgbClr val="376092"/>
                </a:solidFill>
              </a:rPr>
              <a:t>менее весомым фактором, определяющим производительность и надежность </a:t>
            </a:r>
            <a:r>
              <a:rPr lang="ru-RU" sz="1600" b="1" dirty="0" smtClean="0">
                <a:solidFill>
                  <a:srgbClr val="376092"/>
                </a:solidFill>
              </a:rPr>
              <a:t>УЗ контроля, </a:t>
            </a:r>
            <a:r>
              <a:rPr lang="ru-RU" sz="1600" b="1" dirty="0">
                <a:solidFill>
                  <a:srgbClr val="376092"/>
                </a:solidFill>
              </a:rPr>
              <a:t>является</a:t>
            </a:r>
            <a:r>
              <a:rPr lang="ru-RU" sz="1400" b="1" i="1" dirty="0">
                <a:solidFill>
                  <a:srgbClr val="376092"/>
                </a:solidFill>
              </a:rPr>
              <a:t> </a:t>
            </a:r>
            <a:endParaRPr lang="ru-RU" sz="1400" b="1" i="1" dirty="0" smtClean="0">
              <a:solidFill>
                <a:srgbClr val="376092"/>
              </a:solidFill>
            </a:endParaRPr>
          </a:p>
          <a:p>
            <a:pPr eaLnBrk="1" hangingPunct="1">
              <a:spcBef>
                <a:spcPct val="0"/>
              </a:spcBef>
              <a:buFontTx/>
              <a:buNone/>
            </a:pPr>
            <a:endParaRPr lang="ru-RU" sz="1400" b="1" i="1" dirty="0">
              <a:solidFill>
                <a:srgbClr val="376092"/>
              </a:solidFill>
            </a:endParaRPr>
          </a:p>
          <a:p>
            <a:pPr eaLnBrk="1" hangingPunct="1">
              <a:spcBef>
                <a:spcPct val="0"/>
              </a:spcBef>
              <a:buFontTx/>
              <a:buNone/>
            </a:pPr>
            <a:r>
              <a:rPr lang="ru-RU" sz="1800" b="1" i="1" u="sng" dirty="0" smtClean="0">
                <a:solidFill>
                  <a:srgbClr val="376092"/>
                </a:solidFill>
              </a:rPr>
              <a:t>время</a:t>
            </a:r>
            <a:r>
              <a:rPr lang="ru-RU" sz="1800" b="1" i="1" u="sng" dirty="0">
                <a:solidFill>
                  <a:srgbClr val="376092"/>
                </a:solidFill>
              </a:rPr>
              <a:t>, необходимое на интерпретацию его результатов и принятие решения о годности / браковке </a:t>
            </a:r>
            <a:r>
              <a:rPr lang="ru-RU" sz="1800" b="1" i="1" u="sng" dirty="0" smtClean="0">
                <a:solidFill>
                  <a:srgbClr val="376092"/>
                </a:solidFill>
              </a:rPr>
              <a:t>объекта</a:t>
            </a:r>
          </a:p>
        </p:txBody>
      </p:sp>
      <p:sp>
        <p:nvSpPr>
          <p:cNvPr id="11" name="Rectangle 3"/>
          <p:cNvSpPr>
            <a:spLocks noChangeArrowheads="1"/>
          </p:cNvSpPr>
          <p:nvPr/>
        </p:nvSpPr>
        <p:spPr bwMode="auto">
          <a:xfrm rot="10800000" flipV="1">
            <a:off x="3048000" y="3489067"/>
            <a:ext cx="538587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400" b="1" dirty="0" smtClean="0">
                <a:solidFill>
                  <a:srgbClr val="376092"/>
                </a:solidFill>
              </a:rPr>
              <a:t>В </a:t>
            </a:r>
            <a:r>
              <a:rPr lang="ru-RU" sz="1400" b="1" dirty="0">
                <a:solidFill>
                  <a:srgbClr val="376092"/>
                </a:solidFill>
              </a:rPr>
              <a:t>этом </a:t>
            </a:r>
            <a:r>
              <a:rPr lang="ru-RU" sz="1400" b="1" dirty="0" smtClean="0">
                <a:solidFill>
                  <a:srgbClr val="376092"/>
                </a:solidFill>
              </a:rPr>
              <a:t>аспекте следует </a:t>
            </a:r>
            <a:r>
              <a:rPr lang="ru-RU" sz="1400" b="1" dirty="0">
                <a:solidFill>
                  <a:srgbClr val="376092"/>
                </a:solidFill>
              </a:rPr>
              <a:t>отметить, что, </a:t>
            </a:r>
            <a:r>
              <a:rPr lang="ru-RU" sz="1400" b="1" dirty="0" smtClean="0">
                <a:solidFill>
                  <a:srgbClr val="376092"/>
                </a:solidFill>
              </a:rPr>
              <a:t>не только </a:t>
            </a:r>
            <a:r>
              <a:rPr lang="ru-RU" sz="1400" b="1" dirty="0">
                <a:solidFill>
                  <a:srgbClr val="376092"/>
                </a:solidFill>
              </a:rPr>
              <a:t>при сканировании </a:t>
            </a:r>
            <a:r>
              <a:rPr lang="ru-RU" sz="1400" b="1" dirty="0" smtClean="0">
                <a:solidFill>
                  <a:srgbClr val="376092"/>
                </a:solidFill>
              </a:rPr>
              <a:t>вручную, но и при </a:t>
            </a:r>
            <a:r>
              <a:rPr lang="ru-RU" sz="1400" b="1" dirty="0">
                <a:solidFill>
                  <a:srgbClr val="376092"/>
                </a:solidFill>
              </a:rPr>
              <a:t>автоматизированном или </a:t>
            </a:r>
            <a:r>
              <a:rPr lang="ru-RU" sz="1400" b="1" dirty="0" smtClean="0">
                <a:solidFill>
                  <a:srgbClr val="376092"/>
                </a:solidFill>
              </a:rPr>
              <a:t>механизированном </a:t>
            </a:r>
            <a:r>
              <a:rPr lang="ru-RU" sz="1600" b="1" i="1" dirty="0" smtClean="0">
                <a:solidFill>
                  <a:srgbClr val="376092"/>
                </a:solidFill>
              </a:rPr>
              <a:t>роль </a:t>
            </a:r>
            <a:r>
              <a:rPr lang="ru-RU" sz="1600" b="1" i="1" dirty="0">
                <a:solidFill>
                  <a:srgbClr val="376092"/>
                </a:solidFill>
              </a:rPr>
              <a:t>оператора в расшифровке результатов контроля и выдаче заключения по-прежнему очень высока, что не снимает проблемы субъективизма даже при 100%-й записи первичной информации (необработанных А-Сканов), а также не способствует снижению времязатрат и себестоимости </a:t>
            </a:r>
            <a:r>
              <a:rPr lang="ru-RU" sz="1600" b="1" i="1" dirty="0" smtClean="0">
                <a:solidFill>
                  <a:srgbClr val="376092"/>
                </a:solidFill>
              </a:rPr>
              <a:t>контроля</a:t>
            </a:r>
            <a:endParaRPr lang="ru-RU" altLang="en-US" sz="1600" b="1" i="1" dirty="0">
              <a:solidFill>
                <a:srgbClr val="376092"/>
              </a:solidFill>
              <a:ea typeface="Calibri" pitchFamily="34" charset="0"/>
              <a:cs typeface="Times New Roman" pitchFamily="18" charset="0"/>
            </a:endParaRPr>
          </a:p>
        </p:txBody>
      </p:sp>
      <p:pic>
        <p:nvPicPr>
          <p:cNvPr id="1028" name="Picture 4" descr="http://www.sonotronndt.com/Images/art3-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971800"/>
            <a:ext cx="2659495" cy="3886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105964674"/>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6634028"/>
          </a:xfrm>
          <a:prstGeom prst="rect">
            <a:avLst/>
          </a:prstGeom>
        </p:spPr>
      </p:pic>
      <p:sp>
        <p:nvSpPr>
          <p:cNvPr id="9" name="Rectangle 8"/>
          <p:cNvSpPr>
            <a:spLocks noChangeArrowheads="1"/>
          </p:cNvSpPr>
          <p:nvPr/>
        </p:nvSpPr>
        <p:spPr bwMode="auto">
          <a:xfrm>
            <a:off x="459712" y="1537701"/>
            <a:ext cx="2528438" cy="45640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продольные</a:t>
            </a:r>
            <a:endParaRPr lang="ru-RU" altLang="en-US" sz="2000" b="1" i="1" dirty="0">
              <a:solidFill>
                <a:schemeClr val="accent1">
                  <a:lumMod val="75000"/>
                </a:schemeClr>
              </a:solidFill>
              <a:cs typeface="Arial" charset="0"/>
            </a:endParaRPr>
          </a:p>
        </p:txBody>
      </p:sp>
      <p:sp>
        <p:nvSpPr>
          <p:cNvPr id="11"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889956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52400" y="1519557"/>
            <a:ext cx="2528438" cy="45640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продольные</a:t>
            </a:r>
            <a:endParaRPr lang="ru-RU" altLang="en-US" sz="2000" b="1" i="1" dirty="0">
              <a:solidFill>
                <a:schemeClr val="accent1">
                  <a:lumMod val="75000"/>
                </a:schemeClr>
              </a:solidFill>
              <a:cs typeface="Arial" charset="0"/>
            </a:endParaRPr>
          </a:p>
        </p:txBody>
      </p:sp>
      <p:pic>
        <p:nvPicPr>
          <p:cNvPr id="11" name="Picture 10"/>
          <p:cNvPicPr>
            <a:picLocks noChangeAspect="1"/>
          </p:cNvPicPr>
          <p:nvPr/>
        </p:nvPicPr>
        <p:blipFill>
          <a:blip r:embed="rId4"/>
          <a:stretch>
            <a:fillRect/>
          </a:stretch>
        </p:blipFill>
        <p:spPr>
          <a:xfrm>
            <a:off x="1981200" y="1143000"/>
            <a:ext cx="7040880" cy="5280660"/>
          </a:xfrm>
          <a:prstGeom prst="rect">
            <a:avLst/>
          </a:prstGeom>
        </p:spPr>
      </p:pic>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884525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MyFiles\FTP\PA APPS\Fillet\FILLET F (201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914400"/>
            <a:ext cx="8229600" cy="6172097"/>
          </a:xfrm>
          <a:prstGeom prst="rect">
            <a:avLst/>
          </a:prstGeom>
          <a:noFill/>
          <a:ln>
            <a:noFill/>
          </a:ln>
        </p:spPr>
      </p:pic>
      <p:sp>
        <p:nvSpPr>
          <p:cNvPr id="13" name="Rectangle 12"/>
          <p:cNvSpPr>
            <a:spLocks noChangeArrowheads="1"/>
          </p:cNvSpPr>
          <p:nvPr/>
        </p:nvSpPr>
        <p:spPr bwMode="auto">
          <a:xfrm>
            <a:off x="152400" y="1519556"/>
            <a:ext cx="2528438" cy="1528443"/>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тавровые</a:t>
            </a: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	и</a:t>
            </a: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угловые</a:t>
            </a:r>
            <a:endParaRPr lang="ru-RU" altLang="en-US" sz="2000" b="1" i="1" dirty="0">
              <a:solidFill>
                <a:schemeClr val="accent1">
                  <a:lumMod val="75000"/>
                </a:schemeClr>
              </a:solidFill>
              <a:cs typeface="Arial" charset="0"/>
            </a:endParaRPr>
          </a:p>
        </p:txBody>
      </p:sp>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2193917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MyFiles\FTP\PA APPS\Fillet\FILLET W (201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914400"/>
            <a:ext cx="8229600" cy="6172200"/>
          </a:xfrm>
          <a:prstGeom prst="rect">
            <a:avLst/>
          </a:prstGeom>
          <a:noFill/>
          <a:ln>
            <a:noFill/>
          </a:ln>
        </p:spPr>
      </p:pic>
      <p:sp>
        <p:nvSpPr>
          <p:cNvPr id="13" name="Rectangle 12"/>
          <p:cNvSpPr>
            <a:spLocks noChangeArrowheads="1"/>
          </p:cNvSpPr>
          <p:nvPr/>
        </p:nvSpPr>
        <p:spPr bwMode="auto">
          <a:xfrm>
            <a:off x="152400" y="1519556"/>
            <a:ext cx="2528438" cy="1528443"/>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тавровые</a:t>
            </a: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	и</a:t>
            </a: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угловые</a:t>
            </a:r>
            <a:endParaRPr lang="ru-RU" altLang="en-US" sz="2000" b="1" i="1" dirty="0">
              <a:solidFill>
                <a:schemeClr val="accent1">
                  <a:lumMod val="75000"/>
                </a:schemeClr>
              </a:solidFill>
              <a:cs typeface="Arial" charset="0"/>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737490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52400" y="1519556"/>
            <a:ext cx="2528438" cy="1528443"/>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тавровые</a:t>
            </a: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	и</a:t>
            </a:r>
          </a:p>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угловые</a:t>
            </a:r>
            <a:endParaRPr lang="ru-RU" altLang="en-US" sz="2000" b="1" i="1" dirty="0">
              <a:solidFill>
                <a:schemeClr val="accent1">
                  <a:lumMod val="75000"/>
                </a:schemeClr>
              </a:solidFill>
              <a:cs typeface="Arial" charset="0"/>
            </a:endParaRPr>
          </a:p>
        </p:txBody>
      </p:sp>
      <p:pic>
        <p:nvPicPr>
          <p:cNvPr id="8" name="Picture 7"/>
          <p:cNvPicPr>
            <a:picLocks noChangeAspect="1"/>
          </p:cNvPicPr>
          <p:nvPr/>
        </p:nvPicPr>
        <p:blipFill>
          <a:blip r:embed="rId4"/>
          <a:stretch>
            <a:fillRect/>
          </a:stretch>
        </p:blipFill>
        <p:spPr>
          <a:xfrm>
            <a:off x="1752600" y="1165765"/>
            <a:ext cx="7315200" cy="5463635"/>
          </a:xfrm>
          <a:prstGeom prst="rect">
            <a:avLst/>
          </a:prstGeom>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411323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MyFiles\FTP\PA APPS\Lap Joint\LAP JOINT (201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1" y="946293"/>
            <a:ext cx="7848600" cy="5888962"/>
          </a:xfrm>
          <a:prstGeom prst="rect">
            <a:avLst/>
          </a:prstGeom>
          <a:noFill/>
          <a:ln>
            <a:noFill/>
          </a:ln>
        </p:spPr>
      </p:pic>
      <p:sp>
        <p:nvSpPr>
          <p:cNvPr id="13" name="Rectangle 12"/>
          <p:cNvSpPr>
            <a:spLocks noChangeArrowheads="1"/>
          </p:cNvSpPr>
          <p:nvPr/>
        </p:nvSpPr>
        <p:spPr bwMode="auto">
          <a:xfrm>
            <a:off x="152400" y="1519557"/>
            <a:ext cx="2528438" cy="45640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в нахлест</a:t>
            </a:r>
            <a:endParaRPr lang="ru-RU" altLang="en-US" sz="2000" b="1" i="1" dirty="0">
              <a:solidFill>
                <a:schemeClr val="accent1">
                  <a:lumMod val="75000"/>
                </a:schemeClr>
              </a:solidFill>
              <a:cs typeface="Arial" charset="0"/>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736897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52400" y="1519557"/>
            <a:ext cx="2528438" cy="45640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в нахлест</a:t>
            </a:r>
            <a:endParaRPr lang="ru-RU" altLang="en-US" sz="2000" b="1" i="1" dirty="0">
              <a:solidFill>
                <a:schemeClr val="accent1">
                  <a:lumMod val="75000"/>
                </a:schemeClr>
              </a:solidFill>
              <a:cs typeface="Arial" charset="0"/>
            </a:endParaRPr>
          </a:p>
        </p:txBody>
      </p:sp>
      <p:pic>
        <p:nvPicPr>
          <p:cNvPr id="8" name="Picture 7"/>
          <p:cNvPicPr>
            <a:picLocks noChangeAspect="1"/>
          </p:cNvPicPr>
          <p:nvPr/>
        </p:nvPicPr>
        <p:blipFill>
          <a:blip r:embed="rId4"/>
          <a:stretch>
            <a:fillRect/>
          </a:stretch>
        </p:blipFill>
        <p:spPr>
          <a:xfrm>
            <a:off x="1752600" y="1045191"/>
            <a:ext cx="7315200" cy="5486400"/>
          </a:xfrm>
          <a:prstGeom prst="rect">
            <a:avLst/>
          </a:prstGeom>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611490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F:\MyFiles\FTP\PA APPS\Fillet CU\FILLET CU (201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581400"/>
            <a:ext cx="4806088" cy="3200400"/>
          </a:xfrm>
          <a:prstGeom prst="rect">
            <a:avLst/>
          </a:prstGeom>
          <a:noFill/>
          <a:ln>
            <a:noFill/>
          </a:ln>
        </p:spPr>
      </p:pic>
      <p:pic>
        <p:nvPicPr>
          <p:cNvPr id="17" name="Picture 2" descr="E:\SSHOW\IS2010 - Half pipe - 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2249" y="914400"/>
            <a:ext cx="321415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MyFiles\FTP\PA APPS\EXPERT\Expert A\EXPERT_A 01(201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116" y="1771644"/>
            <a:ext cx="4266070" cy="3200400"/>
          </a:xfrm>
          <a:prstGeom prst="rect">
            <a:avLst/>
          </a:prstGeom>
          <a:noFill/>
          <a:ln>
            <a:noFill/>
          </a:ln>
        </p:spPr>
      </p:pic>
      <p:sp>
        <p:nvSpPr>
          <p:cNvPr id="19" name="Rectangle 18"/>
          <p:cNvSpPr>
            <a:spLocks noChangeArrowheads="1"/>
          </p:cNvSpPr>
          <p:nvPr/>
        </p:nvSpPr>
        <p:spPr bwMode="auto">
          <a:xfrm>
            <a:off x="152400" y="1519557"/>
            <a:ext cx="2528438" cy="45640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000" b="1" i="1" dirty="0" smtClean="0">
                <a:solidFill>
                  <a:schemeClr val="accent1">
                    <a:lumMod val="75000"/>
                  </a:schemeClr>
                </a:solidFill>
                <a:cs typeface="Arial" charset="0"/>
              </a:rPr>
              <a:t>и другие</a:t>
            </a:r>
            <a:endParaRPr lang="ru-RU" altLang="en-US" sz="2000" b="1" i="1" dirty="0">
              <a:solidFill>
                <a:schemeClr val="accent1">
                  <a:lumMod val="75000"/>
                </a:schemeClr>
              </a:solidFill>
              <a:cs typeface="Arial" charset="0"/>
            </a:endParaRPr>
          </a:p>
        </p:txBody>
      </p:sp>
      <p:sp>
        <p:nvSpPr>
          <p:cNvPr id="11"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5038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238836" y="1480664"/>
            <a:ext cx="8633724" cy="492013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400" b="1" dirty="0" smtClean="0">
                <a:solidFill>
                  <a:schemeClr val="accent1">
                    <a:lumMod val="75000"/>
                  </a:schemeClr>
                </a:solidFill>
                <a:cs typeface="Arial" charset="0"/>
              </a:rPr>
              <a:t>В сочетании с острой фокусировкой, позволяющей задействовать до 64 и более элементов ФР преобразователя в апертуре излучения-приема</a:t>
            </a:r>
            <a:r>
              <a:rPr lang="en-US" altLang="en-US" sz="2400" b="1" dirty="0" smtClean="0">
                <a:solidFill>
                  <a:schemeClr val="accent1">
                    <a:lumMod val="75000"/>
                  </a:schemeClr>
                </a:solidFill>
                <a:cs typeface="Arial" charset="0"/>
              </a:rPr>
              <a:t> </a:t>
            </a:r>
            <a:r>
              <a:rPr lang="ru-RU" altLang="en-US" sz="2400" b="1" smtClean="0">
                <a:solidFill>
                  <a:schemeClr val="accent1">
                    <a:lumMod val="75000"/>
                  </a:schemeClr>
                </a:solidFill>
                <a:cs typeface="Arial" charset="0"/>
              </a:rPr>
              <a:t>одновременно </a:t>
            </a:r>
            <a:r>
              <a:rPr lang="ru-RU" altLang="en-US" sz="2400" b="1" dirty="0" smtClean="0">
                <a:solidFill>
                  <a:schemeClr val="accent1">
                    <a:lumMod val="75000"/>
                  </a:schemeClr>
                </a:solidFill>
                <a:cs typeface="Arial" charset="0"/>
              </a:rPr>
              <a:t>и соответствующей обработкой сигнала технология </a:t>
            </a:r>
            <a:r>
              <a:rPr lang="en-US" altLang="en-US" sz="2400" b="1" dirty="0">
                <a:solidFill>
                  <a:schemeClr val="accent1">
                    <a:lumMod val="75000"/>
                  </a:schemeClr>
                </a:solidFill>
                <a:cs typeface="Arial" charset="0"/>
              </a:rPr>
              <a:t>TTGI</a:t>
            </a:r>
            <a:r>
              <a:rPr lang="ru-RU" altLang="en-US" sz="2400" b="1" dirty="0">
                <a:solidFill>
                  <a:schemeClr val="accent1">
                    <a:lumMod val="75000"/>
                  </a:schemeClr>
                </a:solidFill>
                <a:cs typeface="Arial" charset="0"/>
              </a:rPr>
              <a:t> </a:t>
            </a:r>
            <a:r>
              <a:rPr lang="ru-RU" altLang="en-US" sz="2400" b="1" dirty="0" smtClean="0">
                <a:solidFill>
                  <a:schemeClr val="accent1">
                    <a:lumMod val="75000"/>
                  </a:schemeClr>
                </a:solidFill>
                <a:cs typeface="Arial" charset="0"/>
              </a:rPr>
              <a:t>позволяет добиваться уверенного обнаружение и четкого отображения дефектов в сварные соединениях, выполненных с применением антикоррозионных присадок и композиций в наплавленном металле, структура которого весьма </a:t>
            </a:r>
            <a:r>
              <a:rPr lang="en-US" altLang="en-US" sz="2400" b="1" dirty="0" smtClean="0">
                <a:solidFill>
                  <a:schemeClr val="accent1">
                    <a:lumMod val="75000"/>
                  </a:schemeClr>
                </a:solidFill>
                <a:cs typeface="Arial" charset="0"/>
              </a:rPr>
              <a:t>“</a:t>
            </a:r>
            <a:r>
              <a:rPr lang="ru-RU" altLang="en-US" sz="2400" b="1" dirty="0" smtClean="0">
                <a:solidFill>
                  <a:schemeClr val="accent1">
                    <a:lumMod val="75000"/>
                  </a:schemeClr>
                </a:solidFill>
                <a:cs typeface="Arial" charset="0"/>
              </a:rPr>
              <a:t>недружественна</a:t>
            </a:r>
            <a:r>
              <a:rPr lang="en-US" altLang="en-US" sz="2400" b="1" dirty="0" smtClean="0">
                <a:solidFill>
                  <a:schemeClr val="accent1">
                    <a:lumMod val="75000"/>
                  </a:schemeClr>
                </a:solidFill>
                <a:cs typeface="Arial" charset="0"/>
              </a:rPr>
              <a:t>”</a:t>
            </a:r>
            <a:r>
              <a:rPr lang="ru-RU" altLang="en-US" sz="2400" b="1" dirty="0" smtClean="0">
                <a:solidFill>
                  <a:schemeClr val="accent1">
                    <a:lumMod val="75000"/>
                  </a:schemeClr>
                </a:solidFill>
                <a:cs typeface="Arial" charset="0"/>
              </a:rPr>
              <a:t> для УЗ волн:</a:t>
            </a:r>
            <a:endParaRPr lang="ru-RU" altLang="en-US" sz="2400" b="1" i="1" dirty="0">
              <a:solidFill>
                <a:schemeClr val="accent1">
                  <a:lumMod val="75000"/>
                </a:schemeClr>
              </a:solidFill>
              <a:cs typeface="Arial" charset="0"/>
            </a:endParaRPr>
          </a:p>
        </p:txBody>
      </p:sp>
      <p:sp>
        <p:nvSpPr>
          <p:cNvPr id="7"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444464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MyFiles\Sonotron Files\MUTOS\SALES\Info 2012_2014\TECH\COARSE GRAIN WELD\CHINA_NUC\_DSC0010-012_HDR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7576"/>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18697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07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 name="Picture 1" descr="E:\SSHOW\_DSC0005-Cle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20982"/>
            <a:ext cx="7467600" cy="54370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rot="10800000" flipV="1">
            <a:off x="201281" y="914401"/>
            <a:ext cx="88665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400" b="1" dirty="0">
                <a:solidFill>
                  <a:srgbClr val="376092"/>
                </a:solidFill>
              </a:rPr>
              <a:t>Исключение, в определенчой степени, составляет </a:t>
            </a:r>
            <a:r>
              <a:rPr lang="ru-RU" sz="1400" b="1" dirty="0" smtClean="0">
                <a:solidFill>
                  <a:srgbClr val="376092"/>
                </a:solidFill>
              </a:rPr>
              <a:t>АУЗК </a:t>
            </a:r>
            <a:r>
              <a:rPr lang="ru-RU" sz="1400" b="1" dirty="0">
                <a:solidFill>
                  <a:srgbClr val="376092"/>
                </a:solidFill>
              </a:rPr>
              <a:t>высокотехнологичных швов, выполненных автоматической сваркой типа </a:t>
            </a:r>
            <a:r>
              <a:rPr lang="en-US" sz="1400" b="1" dirty="0">
                <a:solidFill>
                  <a:srgbClr val="376092"/>
                </a:solidFill>
              </a:rPr>
              <a:t>CRC</a:t>
            </a:r>
            <a:r>
              <a:rPr lang="ru-RU" sz="1400" b="1" dirty="0">
                <a:solidFill>
                  <a:srgbClr val="376092"/>
                </a:solidFill>
              </a:rPr>
              <a:t>  или аналогичной, осуществляемый на базе мультизональной  </a:t>
            </a:r>
            <a:r>
              <a:rPr lang="ru-RU" sz="1400" b="1" dirty="0" smtClean="0">
                <a:solidFill>
                  <a:srgbClr val="376092"/>
                </a:solidFill>
              </a:rPr>
              <a:t>дискриминации, где ряд функций постобработки уже автоматизирован</a:t>
            </a:r>
            <a:endParaRPr lang="ru-RU" altLang="en-US" sz="1400" b="1" i="1" dirty="0">
              <a:solidFill>
                <a:srgbClr val="376092"/>
              </a:solidFill>
              <a:ea typeface="Calibri" pitchFamily="34" charset="0"/>
              <a:cs typeface="Times New Roman" pitchFamily="18" charset="0"/>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4105081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1"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143000"/>
            <a:ext cx="60991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078760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228600" y="1296194"/>
            <a:ext cx="8633724" cy="182800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400" b="1" dirty="0" smtClean="0">
                <a:solidFill>
                  <a:schemeClr val="accent1">
                    <a:lumMod val="75000"/>
                  </a:schemeClr>
                </a:solidFill>
                <a:cs typeface="Arial" charset="0"/>
              </a:rPr>
              <a:t>Точность и достоверность технологии </a:t>
            </a:r>
            <a:r>
              <a:rPr lang="en-US" altLang="en-US" sz="2400" b="1" dirty="0">
                <a:solidFill>
                  <a:schemeClr val="accent1">
                    <a:lumMod val="75000"/>
                  </a:schemeClr>
                </a:solidFill>
                <a:cs typeface="Arial" charset="0"/>
              </a:rPr>
              <a:t>TTGI</a:t>
            </a:r>
            <a:r>
              <a:rPr lang="ru-RU" altLang="en-US" sz="2400" b="1" dirty="0">
                <a:solidFill>
                  <a:schemeClr val="accent1">
                    <a:lumMod val="75000"/>
                  </a:schemeClr>
                </a:solidFill>
                <a:cs typeface="Arial" charset="0"/>
              </a:rPr>
              <a:t> </a:t>
            </a:r>
            <a:r>
              <a:rPr lang="ru-RU" altLang="en-US" sz="2400" b="1" dirty="0" smtClean="0">
                <a:solidFill>
                  <a:schemeClr val="accent1">
                    <a:lumMod val="75000"/>
                  </a:schemeClr>
                </a:solidFill>
                <a:cs typeface="Arial" charset="0"/>
              </a:rPr>
              <a:t>подтверждена многочисленными клиентами путем сопоставления результатов УЗ контроля с с данными металлографического анализа:</a:t>
            </a:r>
            <a:endParaRPr lang="ru-RU" altLang="en-US" sz="2400" b="1" i="1" dirty="0">
              <a:solidFill>
                <a:schemeClr val="accent1">
                  <a:lumMod val="75000"/>
                </a:schemeClr>
              </a:solidFill>
              <a:cs typeface="Arial"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0" y="3276600"/>
            <a:ext cx="3690473" cy="2286000"/>
          </a:xfrm>
          <a:prstGeom prst="rect">
            <a:avLst/>
          </a:prstGeom>
        </p:spPr>
      </p:pic>
      <p:pic>
        <p:nvPicPr>
          <p:cNvPr id="18" name="Picture 17"/>
          <p:cNvPicPr/>
          <p:nvPr/>
        </p:nvPicPr>
        <p:blipFill>
          <a:blip r:embed="rId5" cstate="email">
            <a:extLst>
              <a:ext uri="{28A0092B-C50C-407E-A947-70E740481C1C}">
                <a14:useLocalDpi xmlns:a14="http://schemas.microsoft.com/office/drawing/2010/main"/>
              </a:ext>
            </a:extLst>
          </a:blip>
          <a:stretch>
            <a:fillRect/>
          </a:stretch>
        </p:blipFill>
        <p:spPr>
          <a:xfrm>
            <a:off x="3626893" y="2971800"/>
            <a:ext cx="5731510" cy="3200400"/>
          </a:xfrm>
          <a:prstGeom prst="rect">
            <a:avLst/>
          </a:prstGeom>
        </p:spPr>
      </p:pic>
      <p:sp>
        <p:nvSpPr>
          <p:cNvPr id="19" name="Oval 18"/>
          <p:cNvSpPr/>
          <p:nvPr/>
        </p:nvSpPr>
        <p:spPr>
          <a:xfrm>
            <a:off x="1600200" y="3860042"/>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93534" y="3860042"/>
            <a:ext cx="780139"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49"/>
          <p:cNvPicPr/>
          <p:nvPr/>
        </p:nvPicPr>
        <p:blipFill>
          <a:blip r:embed="rId4"/>
          <a:stretch>
            <a:fillRect/>
          </a:stretch>
        </p:blipFill>
        <p:spPr>
          <a:xfrm>
            <a:off x="76200" y="1066800"/>
            <a:ext cx="5911215" cy="4411345"/>
          </a:xfrm>
          <a:prstGeom prst="rect">
            <a:avLst/>
          </a:prstGeom>
        </p:spPr>
      </p:pic>
      <p:pic>
        <p:nvPicPr>
          <p:cNvPr id="10" name="Afbeelding 50"/>
          <p:cNvPicPr/>
          <p:nvPr/>
        </p:nvPicPr>
        <p:blipFill>
          <a:blip r:embed="rId5"/>
          <a:stretch>
            <a:fillRect/>
          </a:stretch>
        </p:blipFill>
        <p:spPr>
          <a:xfrm>
            <a:off x="3124200" y="3799764"/>
            <a:ext cx="5911215" cy="2946400"/>
          </a:xfrm>
          <a:prstGeom prst="rect">
            <a:avLst/>
          </a:prstGeom>
        </p:spPr>
      </p:pic>
      <p:sp>
        <p:nvSpPr>
          <p:cNvPr id="2" name="Oval 1"/>
          <p:cNvSpPr/>
          <p:nvPr/>
        </p:nvSpPr>
        <p:spPr>
          <a:xfrm>
            <a:off x="1600200" y="3886200"/>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91000" y="5006264"/>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855453143"/>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57"/>
          <p:cNvPicPr/>
          <p:nvPr/>
        </p:nvPicPr>
        <p:blipFill>
          <a:blip r:embed="rId4"/>
          <a:stretch>
            <a:fillRect/>
          </a:stretch>
        </p:blipFill>
        <p:spPr>
          <a:xfrm>
            <a:off x="51179" y="1066800"/>
            <a:ext cx="5911215" cy="4455795"/>
          </a:xfrm>
          <a:prstGeom prst="rect">
            <a:avLst/>
          </a:prstGeom>
        </p:spPr>
      </p:pic>
      <p:pic>
        <p:nvPicPr>
          <p:cNvPr id="14" name="Afbeelding 58"/>
          <p:cNvPicPr/>
          <p:nvPr/>
        </p:nvPicPr>
        <p:blipFill>
          <a:blip r:embed="rId5"/>
          <a:stretch>
            <a:fillRect/>
          </a:stretch>
        </p:blipFill>
        <p:spPr>
          <a:xfrm>
            <a:off x="3124200" y="3657600"/>
            <a:ext cx="5911215" cy="3074670"/>
          </a:xfrm>
          <a:prstGeom prst="rect">
            <a:avLst/>
          </a:prstGeom>
        </p:spPr>
      </p:pic>
      <p:sp>
        <p:nvSpPr>
          <p:cNvPr id="15" name="Oval 14"/>
          <p:cNvSpPr/>
          <p:nvPr/>
        </p:nvSpPr>
        <p:spPr>
          <a:xfrm>
            <a:off x="2218426" y="3657600"/>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869939" y="5181600"/>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354223475"/>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49"/>
          <p:cNvPicPr/>
          <p:nvPr/>
        </p:nvPicPr>
        <p:blipFill>
          <a:blip r:embed="rId4"/>
          <a:stretch>
            <a:fillRect/>
          </a:stretch>
        </p:blipFill>
        <p:spPr>
          <a:xfrm>
            <a:off x="32982" y="972402"/>
            <a:ext cx="5911215" cy="4424045"/>
          </a:xfrm>
          <a:prstGeom prst="rect">
            <a:avLst/>
          </a:prstGeom>
        </p:spPr>
      </p:pic>
      <p:pic>
        <p:nvPicPr>
          <p:cNvPr id="12" name="Afbeelding 150"/>
          <p:cNvPicPr/>
          <p:nvPr/>
        </p:nvPicPr>
        <p:blipFill>
          <a:blip r:embed="rId5"/>
          <a:stretch>
            <a:fillRect/>
          </a:stretch>
        </p:blipFill>
        <p:spPr>
          <a:xfrm>
            <a:off x="3124200" y="3807128"/>
            <a:ext cx="5911215" cy="3015615"/>
          </a:xfrm>
          <a:prstGeom prst="rect">
            <a:avLst/>
          </a:prstGeom>
        </p:spPr>
      </p:pic>
      <p:sp>
        <p:nvSpPr>
          <p:cNvPr id="17" name="Oval 16"/>
          <p:cNvSpPr/>
          <p:nvPr/>
        </p:nvSpPr>
        <p:spPr>
          <a:xfrm>
            <a:off x="1448773" y="3807128"/>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91000" y="4755377"/>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713286126"/>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p:nvPr/>
        </p:nvPicPr>
        <p:blipFill>
          <a:blip r:embed="rId4"/>
          <a:stretch>
            <a:fillRect/>
          </a:stretch>
        </p:blipFill>
        <p:spPr>
          <a:xfrm>
            <a:off x="-28433" y="2286000"/>
            <a:ext cx="5911215" cy="4429760"/>
          </a:xfrm>
          <a:prstGeom prst="rect">
            <a:avLst/>
          </a:prstGeom>
        </p:spPr>
      </p:pic>
      <p:pic>
        <p:nvPicPr>
          <p:cNvPr id="13" name="Afbeelding 152"/>
          <p:cNvPicPr/>
          <p:nvPr/>
        </p:nvPicPr>
        <p:blipFill>
          <a:blip r:embed="rId5"/>
          <a:stretch>
            <a:fillRect/>
          </a:stretch>
        </p:blipFill>
        <p:spPr>
          <a:xfrm>
            <a:off x="3146947" y="976876"/>
            <a:ext cx="5911215" cy="3068320"/>
          </a:xfrm>
          <a:prstGeom prst="rect">
            <a:avLst/>
          </a:prstGeom>
        </p:spPr>
      </p:pic>
      <p:sp>
        <p:nvSpPr>
          <p:cNvPr id="14" name="Oval 13"/>
          <p:cNvSpPr/>
          <p:nvPr/>
        </p:nvSpPr>
        <p:spPr>
          <a:xfrm>
            <a:off x="4521888" y="2019300"/>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14600" y="4876800"/>
            <a:ext cx="524774"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49320057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228600" y="1677194"/>
            <a:ext cx="8633724" cy="3199606"/>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2400" b="1" dirty="0" smtClean="0">
                <a:solidFill>
                  <a:schemeClr val="accent1">
                    <a:lumMod val="75000"/>
                  </a:schemeClr>
                </a:solidFill>
                <a:cs typeface="Arial" charset="0"/>
              </a:rPr>
              <a:t>Обнаружение и непосредственное измерение высоты вертикальных трещин и других плоскостных дефектов теперь возможно за счет использования эффекта дифракции подобно </a:t>
            </a:r>
            <a:r>
              <a:rPr lang="en-US" altLang="en-US" sz="2400" b="1" dirty="0" smtClean="0">
                <a:solidFill>
                  <a:schemeClr val="accent1">
                    <a:lumMod val="75000"/>
                  </a:schemeClr>
                </a:solidFill>
                <a:cs typeface="Arial" charset="0"/>
              </a:rPr>
              <a:t>TOFD</a:t>
            </a:r>
            <a:r>
              <a:rPr lang="ru-RU" altLang="en-US" sz="2400" b="1" dirty="0" smtClean="0">
                <a:solidFill>
                  <a:schemeClr val="accent1">
                    <a:lumMod val="75000"/>
                  </a:schemeClr>
                </a:solidFill>
                <a:cs typeface="Arial" charset="0"/>
              </a:rPr>
              <a:t>, но при одностороннем прозвучивании материала остро сфокусированным пучком продольной волны с применением ФР преобразователя</a:t>
            </a:r>
            <a:endParaRPr lang="ru-RU" altLang="en-US" sz="2400" b="1" i="1" dirty="0">
              <a:solidFill>
                <a:schemeClr val="accent1">
                  <a:lumMod val="75000"/>
                </a:schemeClr>
              </a:solidFill>
              <a:cs typeface="Arial" charset="0"/>
            </a:endParaRPr>
          </a:p>
        </p:txBody>
      </p:sp>
      <p:sp>
        <p:nvSpPr>
          <p:cNvPr id="7"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22211936"/>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C:\Users\GLT_18\AppData\Local\Temp\wzba4c\REVERSE TOFD VLFS ISONIC 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7" y="1143000"/>
            <a:ext cx="9144000" cy="52204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853214215"/>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74821"/>
            <a:ext cx="633758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126374"/>
            <a:ext cx="5769917" cy="4731626"/>
          </a:xfrm>
          <a:prstGeom prst="rect">
            <a:avLst/>
          </a:prstGeom>
          <a:noFill/>
          <a:ln w="22225">
            <a:solidFill>
              <a:srgbClr val="37609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cxnSp>
        <p:nvCxnSpPr>
          <p:cNvPr id="3" name="Straight Arrow Connector 2"/>
          <p:cNvCxnSpPr/>
          <p:nvPr/>
        </p:nvCxnSpPr>
        <p:spPr>
          <a:xfrm flipH="1" flipV="1">
            <a:off x="3429000" y="4572000"/>
            <a:ext cx="1617662"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429000" y="4724400"/>
            <a:ext cx="1617662"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429000" y="5029200"/>
            <a:ext cx="1617662"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429000" y="5181600"/>
            <a:ext cx="1617662"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953000" y="4648200"/>
            <a:ext cx="228600" cy="1524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953000" y="4953000"/>
            <a:ext cx="228600" cy="1524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953000" y="6019800"/>
            <a:ext cx="228600" cy="1524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53000" y="6324600"/>
            <a:ext cx="228600" cy="1524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718048"/>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55558"/>
            <a:ext cx="9038585" cy="498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304800" y="6045615"/>
            <a:ext cx="8633724" cy="659985"/>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600" b="1" dirty="0" smtClean="0">
                <a:solidFill>
                  <a:schemeClr val="accent1">
                    <a:lumMod val="75000"/>
                  </a:schemeClr>
                </a:solidFill>
                <a:cs typeface="Arial" charset="0"/>
              </a:rPr>
              <a:t>Как и при </a:t>
            </a:r>
            <a:r>
              <a:rPr lang="en-US" altLang="en-US" sz="1600" b="1" dirty="0" smtClean="0">
                <a:solidFill>
                  <a:schemeClr val="accent1">
                    <a:lumMod val="75000"/>
                  </a:schemeClr>
                </a:solidFill>
                <a:cs typeface="Arial" charset="0"/>
              </a:rPr>
              <a:t>TOFD </a:t>
            </a:r>
            <a:r>
              <a:rPr lang="ru-RU" altLang="en-US" sz="1600" b="1" dirty="0" smtClean="0">
                <a:solidFill>
                  <a:schemeClr val="accent1">
                    <a:lumMod val="75000"/>
                  </a:schemeClr>
                </a:solidFill>
                <a:cs typeface="Arial" charset="0"/>
              </a:rPr>
              <a:t>контроле плоскостной дефект уверенно распознается за счет разности фаз сигналов, дифрагированных на верхнем и нижнем краю дефекта</a:t>
            </a:r>
            <a:endParaRPr lang="ru-RU" altLang="en-US" sz="1600" b="1" i="1" dirty="0">
              <a:solidFill>
                <a:schemeClr val="accent1">
                  <a:lumMod val="75000"/>
                </a:schemeClr>
              </a:solidFill>
              <a:cs typeface="Arial" charset="0"/>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368374314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07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rot="10800000" flipV="1">
            <a:off x="201281" y="914401"/>
            <a:ext cx="88665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400" b="1" dirty="0">
                <a:solidFill>
                  <a:srgbClr val="376092"/>
                </a:solidFill>
              </a:rPr>
              <a:t>Исключение, в определенчой степени, составляет </a:t>
            </a:r>
            <a:r>
              <a:rPr lang="ru-RU" sz="1400" b="1" dirty="0" smtClean="0">
                <a:solidFill>
                  <a:srgbClr val="376092"/>
                </a:solidFill>
              </a:rPr>
              <a:t>АУЗК </a:t>
            </a:r>
            <a:r>
              <a:rPr lang="ru-RU" sz="1400" b="1" dirty="0">
                <a:solidFill>
                  <a:srgbClr val="376092"/>
                </a:solidFill>
              </a:rPr>
              <a:t>высокотехнологичных швов, выполненных автоматической сваркой типа </a:t>
            </a:r>
            <a:r>
              <a:rPr lang="en-US" sz="1400" b="1" dirty="0">
                <a:solidFill>
                  <a:srgbClr val="376092"/>
                </a:solidFill>
              </a:rPr>
              <a:t>CRC</a:t>
            </a:r>
            <a:r>
              <a:rPr lang="ru-RU" sz="1400" b="1" dirty="0">
                <a:solidFill>
                  <a:srgbClr val="376092"/>
                </a:solidFill>
              </a:rPr>
              <a:t>  или аналогичной, осуществляемый на базе мультизональной  </a:t>
            </a:r>
            <a:r>
              <a:rPr lang="ru-RU" sz="1400" b="1" dirty="0" smtClean="0">
                <a:solidFill>
                  <a:srgbClr val="376092"/>
                </a:solidFill>
              </a:rPr>
              <a:t>дискриминации, где ряд функций постобработки уже автоматизирован</a:t>
            </a:r>
            <a:endParaRPr lang="ru-RU" altLang="en-US" sz="1400" b="1" i="1" dirty="0">
              <a:solidFill>
                <a:srgbClr val="376092"/>
              </a:solidFill>
              <a:ea typeface="Calibri" pitchFamily="34" charset="0"/>
              <a:cs typeface="Times New Roman" pitchFamily="18" charset="0"/>
            </a:endParaRPr>
          </a:p>
        </p:txBody>
      </p:sp>
      <p:pic>
        <p:nvPicPr>
          <p:cNvPr id="4098" name="Picture 2" descr="E:\2015-07-02 JULY 2\MULTIZONE SCREENSHOTS\Screenshots-R\image_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752600"/>
            <a:ext cx="8945166" cy="502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508124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55558"/>
            <a:ext cx="9038585" cy="498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304800" y="6045615"/>
            <a:ext cx="8633724" cy="659985"/>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600" b="1" dirty="0" smtClean="0">
                <a:solidFill>
                  <a:schemeClr val="accent1">
                    <a:lumMod val="75000"/>
                  </a:schemeClr>
                </a:solidFill>
                <a:cs typeface="Arial" charset="0"/>
              </a:rPr>
              <a:t>Точность измерения, подтвержденная на образцах с искусственными и реальными плоскостными дефектами</a:t>
            </a:r>
            <a:r>
              <a:rPr lang="en-US" altLang="en-US" sz="1600" b="1" dirty="0" smtClean="0">
                <a:solidFill>
                  <a:schemeClr val="accent1">
                    <a:lumMod val="75000"/>
                  </a:schemeClr>
                </a:solidFill>
                <a:cs typeface="Arial" charset="0"/>
              </a:rPr>
              <a:t>, </a:t>
            </a:r>
            <a:r>
              <a:rPr lang="ru-RU" altLang="en-US" sz="1600" b="1" dirty="0" smtClean="0">
                <a:solidFill>
                  <a:schemeClr val="accent1">
                    <a:lumMod val="75000"/>
                  </a:schemeClr>
                </a:solidFill>
                <a:cs typeface="Arial" charset="0"/>
              </a:rPr>
              <a:t>составляет 0.1 мм (не хуже, чем у </a:t>
            </a:r>
            <a:r>
              <a:rPr lang="en-US" altLang="en-US" sz="1600" b="1" dirty="0" smtClean="0">
                <a:solidFill>
                  <a:schemeClr val="accent1">
                    <a:lumMod val="75000"/>
                  </a:schemeClr>
                </a:solidFill>
                <a:cs typeface="Arial" charset="0"/>
              </a:rPr>
              <a:t>TOFD</a:t>
            </a:r>
            <a:r>
              <a:rPr lang="ru-RU" altLang="en-US" sz="1600" b="1" dirty="0" smtClean="0">
                <a:solidFill>
                  <a:schemeClr val="accent1">
                    <a:lumMod val="75000"/>
                  </a:schemeClr>
                </a:solidFill>
                <a:cs typeface="Arial" charset="0"/>
              </a:rPr>
              <a:t>)</a:t>
            </a:r>
            <a:endParaRPr lang="ru-RU" altLang="en-US" sz="1600" b="1" i="1" dirty="0">
              <a:solidFill>
                <a:schemeClr val="accent1">
                  <a:lumMod val="75000"/>
                </a:schemeClr>
              </a:solidFill>
              <a:cs typeface="Arial" charset="0"/>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931211262"/>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843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55558"/>
            <a:ext cx="9038585" cy="498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304800" y="6045615"/>
            <a:ext cx="8633724" cy="659985"/>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600" b="1" dirty="0" smtClean="0">
                <a:solidFill>
                  <a:schemeClr val="accent1">
                    <a:lumMod val="75000"/>
                  </a:schemeClr>
                </a:solidFill>
                <a:cs typeface="Arial" charset="0"/>
              </a:rPr>
              <a:t>При этом реализация значительно проще (достаточно одностороннего доступа) и представление результатов намного понятнее для операторов и сварщиков</a:t>
            </a:r>
            <a:endParaRPr lang="ru-RU" altLang="en-US" sz="1600" b="1" i="1" dirty="0">
              <a:solidFill>
                <a:schemeClr val="accent1">
                  <a:lumMod val="75000"/>
                </a:schemeClr>
              </a:solidFill>
              <a:cs typeface="Arial" charset="0"/>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47507157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07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rot="10800000" flipV="1">
            <a:off x="201281" y="914401"/>
            <a:ext cx="88665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400" b="1" dirty="0">
                <a:solidFill>
                  <a:srgbClr val="376092"/>
                </a:solidFill>
              </a:rPr>
              <a:t>Исключение, в определенчой степени, составляет </a:t>
            </a:r>
            <a:r>
              <a:rPr lang="ru-RU" sz="1400" b="1" dirty="0" smtClean="0">
                <a:solidFill>
                  <a:srgbClr val="376092"/>
                </a:solidFill>
              </a:rPr>
              <a:t>АУЗК </a:t>
            </a:r>
            <a:r>
              <a:rPr lang="ru-RU" sz="1400" b="1" dirty="0">
                <a:solidFill>
                  <a:srgbClr val="376092"/>
                </a:solidFill>
              </a:rPr>
              <a:t>высокотехнологичных швов, выполненных автоматической сваркой типа </a:t>
            </a:r>
            <a:r>
              <a:rPr lang="en-US" sz="1400" b="1" dirty="0">
                <a:solidFill>
                  <a:srgbClr val="376092"/>
                </a:solidFill>
              </a:rPr>
              <a:t>CRC</a:t>
            </a:r>
            <a:r>
              <a:rPr lang="ru-RU" sz="1400" b="1" dirty="0">
                <a:solidFill>
                  <a:srgbClr val="376092"/>
                </a:solidFill>
              </a:rPr>
              <a:t>  или аналогичной, осуществляемый на базе мультизональной  </a:t>
            </a:r>
            <a:r>
              <a:rPr lang="ru-RU" sz="1400" b="1" dirty="0" smtClean="0">
                <a:solidFill>
                  <a:srgbClr val="376092"/>
                </a:solidFill>
              </a:rPr>
              <a:t>дискриминации, где ряд функций постобработки уже автоматизирован</a:t>
            </a:r>
            <a:endParaRPr lang="ru-RU" altLang="en-US" sz="1400" b="1" i="1" dirty="0">
              <a:solidFill>
                <a:srgbClr val="376092"/>
              </a:solidFill>
              <a:ea typeface="Calibri" pitchFamily="34" charset="0"/>
              <a:cs typeface="Times New Roman" pitchFamily="18" charset="0"/>
            </a:endParaRPr>
          </a:p>
        </p:txBody>
      </p:sp>
      <p:pic>
        <p:nvPicPr>
          <p:cNvPr id="5122" name="Picture 2" descr="E:\2015-07-02 JULY 2\MULTIZONE SCREENSHOTS\Screenshots-R\image_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 y="1755648"/>
            <a:ext cx="8945166" cy="502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1391469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075"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 name="Picture 1" descr="E:\SSHOW\IS2010 - section -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47799"/>
            <a:ext cx="5046662" cy="45991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rot="10800000" flipV="1">
            <a:off x="5046662" y="1141643"/>
            <a:ext cx="3944938" cy="518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sz="1800" b="1" dirty="0" smtClean="0">
                <a:solidFill>
                  <a:srgbClr val="376092"/>
                </a:solidFill>
              </a:rPr>
              <a:t>Однако </a:t>
            </a:r>
            <a:r>
              <a:rPr lang="ru-RU" sz="1800" b="1" i="1" dirty="0">
                <a:solidFill>
                  <a:srgbClr val="376092"/>
                </a:solidFill>
              </a:rPr>
              <a:t>большинство соединений в реальных конструкциях не может быть проконтролировано с применением мультизональной дискриминации</a:t>
            </a:r>
            <a:r>
              <a:rPr lang="ru-RU" sz="1800" b="1" dirty="0">
                <a:solidFill>
                  <a:srgbClr val="376092"/>
                </a:solidFill>
              </a:rPr>
              <a:t>. К таковым, например, относятся:</a:t>
            </a:r>
            <a:endParaRPr lang="en-US" sz="1800" b="1" dirty="0">
              <a:solidFill>
                <a:srgbClr val="376092"/>
              </a:solidFill>
            </a:endParaRPr>
          </a:p>
          <a:p>
            <a:pPr marL="285750" indent="-285750"/>
            <a:r>
              <a:rPr lang="ru-RU" sz="1800" b="1" dirty="0">
                <a:solidFill>
                  <a:srgbClr val="376092"/>
                </a:solidFill>
              </a:rPr>
              <a:t>тавровые, угловые, переходные швы</a:t>
            </a:r>
            <a:endParaRPr lang="en-US" sz="1800" b="1" dirty="0">
              <a:solidFill>
                <a:srgbClr val="376092"/>
              </a:solidFill>
            </a:endParaRPr>
          </a:p>
          <a:p>
            <a:pPr marL="285750" indent="-285750"/>
            <a:r>
              <a:rPr lang="ru-RU" sz="1800" b="1" dirty="0">
                <a:solidFill>
                  <a:srgbClr val="376092"/>
                </a:solidFill>
              </a:rPr>
              <a:t>стыковые швы, выполненные по менее точной, чем </a:t>
            </a:r>
            <a:r>
              <a:rPr lang="en-US" sz="1800" b="1" dirty="0">
                <a:solidFill>
                  <a:srgbClr val="376092"/>
                </a:solidFill>
              </a:rPr>
              <a:t>CRC</a:t>
            </a:r>
            <a:r>
              <a:rPr lang="ru-RU" sz="1800" b="1" dirty="0">
                <a:solidFill>
                  <a:srgbClr val="376092"/>
                </a:solidFill>
              </a:rPr>
              <a:t>, технологии</a:t>
            </a:r>
            <a:endParaRPr lang="en-US" sz="1800" b="1" dirty="0">
              <a:solidFill>
                <a:srgbClr val="376092"/>
              </a:solidFill>
            </a:endParaRPr>
          </a:p>
          <a:p>
            <a:pPr marL="285750" indent="-285750"/>
            <a:r>
              <a:rPr lang="ru-RU" sz="1800" b="1" dirty="0">
                <a:solidFill>
                  <a:srgbClr val="376092"/>
                </a:solidFill>
              </a:rPr>
              <a:t>соединения, сваренные с применением антикоррозионных присадок и композиций в  наплавленном металле, структура которого не “дружественна” для УЗ сигналов</a:t>
            </a:r>
            <a:endParaRPr lang="en-US" sz="1800" b="1" dirty="0">
              <a:solidFill>
                <a:srgbClr val="376092"/>
              </a:solidFill>
            </a:endParaRPr>
          </a:p>
          <a:p>
            <a:pPr eaLnBrk="1" hangingPunct="1">
              <a:spcBef>
                <a:spcPct val="0"/>
              </a:spcBef>
              <a:buFontTx/>
              <a:buNone/>
            </a:pPr>
            <a:endParaRPr lang="ru-RU" altLang="en-US" sz="1400" b="1" i="1" dirty="0">
              <a:solidFill>
                <a:srgbClr val="376092"/>
              </a:solidFill>
              <a:ea typeface="Calibri" pitchFamily="34" charset="0"/>
              <a:cs typeface="Times New Roman" pitchFamily="18" charset="0"/>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extLst>
      <p:ext uri="{BB962C8B-B14F-4D97-AF65-F5344CB8AC3E}">
        <p14:creationId xmlns:p14="http://schemas.microsoft.com/office/powerpoint/2010/main" val="410624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4099"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41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E:\SSHOW\_DSC0008-EDIT-cle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726" y="1181100"/>
            <a:ext cx="6240345" cy="5029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5046662" y="1066800"/>
            <a:ext cx="3938588" cy="52578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rgbClr val="376092"/>
                </a:solidFill>
                <a:latin typeface="+mj-lt"/>
                <a:cs typeface="Arial" charset="0"/>
              </a:rPr>
              <a:t>ФР-дефектоскопы серии </a:t>
            </a:r>
            <a:r>
              <a:rPr lang="en-US" altLang="en-US" sz="1200" b="1" dirty="0">
                <a:solidFill>
                  <a:srgbClr val="376092"/>
                </a:solidFill>
                <a:latin typeface="+mj-lt"/>
                <a:cs typeface="Arial" charset="0"/>
              </a:rPr>
              <a:t>ISONIC </a:t>
            </a:r>
            <a:r>
              <a:rPr lang="ru-RU" altLang="en-US" sz="1200" b="1" dirty="0">
                <a:solidFill>
                  <a:srgbClr val="376092"/>
                </a:solidFill>
                <a:latin typeface="+mj-lt"/>
                <a:cs typeface="Arial" charset="0"/>
              </a:rPr>
              <a:t>- единственные в мире приборы, в которых реализована уникальная технология </a:t>
            </a:r>
            <a:r>
              <a:rPr lang="en-US" altLang="en-US" sz="1400" b="1" dirty="0">
                <a:solidFill>
                  <a:srgbClr val="376092"/>
                </a:solidFill>
                <a:latin typeface="+mj-lt"/>
                <a:cs typeface="Arial" charset="0"/>
              </a:rPr>
              <a:t>T</a:t>
            </a:r>
            <a:r>
              <a:rPr lang="en-US" altLang="en-US" sz="1400" b="1" i="1" dirty="0">
                <a:solidFill>
                  <a:srgbClr val="376092"/>
                </a:solidFill>
                <a:latin typeface="+mj-lt"/>
                <a:cs typeface="Arial" charset="0"/>
              </a:rPr>
              <a:t>rue-</a:t>
            </a:r>
            <a:r>
              <a:rPr lang="en-US" altLang="en-US" sz="1400" b="1" dirty="0">
                <a:solidFill>
                  <a:srgbClr val="376092"/>
                </a:solidFill>
                <a:latin typeface="+mj-lt"/>
                <a:cs typeface="Arial" charset="0"/>
              </a:rPr>
              <a:t>T</a:t>
            </a:r>
            <a:r>
              <a:rPr lang="en-US" altLang="en-US" sz="1400" b="1" i="1" dirty="0">
                <a:solidFill>
                  <a:srgbClr val="376092"/>
                </a:solidFill>
                <a:latin typeface="+mj-lt"/>
                <a:cs typeface="Arial" charset="0"/>
              </a:rPr>
              <a:t>o-</a:t>
            </a:r>
            <a:r>
              <a:rPr lang="en-US" altLang="en-US" sz="1400" b="1" dirty="0">
                <a:solidFill>
                  <a:srgbClr val="376092"/>
                </a:solidFill>
                <a:latin typeface="+mj-lt"/>
                <a:cs typeface="Arial" charset="0"/>
              </a:rPr>
              <a:t>G</a:t>
            </a:r>
            <a:r>
              <a:rPr lang="en-US" altLang="en-US" sz="1400" b="1" i="1" dirty="0">
                <a:solidFill>
                  <a:srgbClr val="376092"/>
                </a:solidFill>
                <a:latin typeface="+mj-lt"/>
                <a:cs typeface="Arial" charset="0"/>
              </a:rPr>
              <a:t>eometry-</a:t>
            </a:r>
            <a:r>
              <a:rPr lang="en-US" altLang="en-US" sz="1400" b="1" dirty="0">
                <a:solidFill>
                  <a:srgbClr val="376092"/>
                </a:solidFill>
                <a:latin typeface="+mj-lt"/>
                <a:cs typeface="Arial" charset="0"/>
              </a:rPr>
              <a:t>I</a:t>
            </a:r>
            <a:r>
              <a:rPr lang="en-US" altLang="en-US" sz="1400" b="1" i="1" dirty="0">
                <a:solidFill>
                  <a:srgbClr val="376092"/>
                </a:solidFill>
                <a:latin typeface="+mj-lt"/>
                <a:cs typeface="Arial" charset="0"/>
              </a:rPr>
              <a:t>maging </a:t>
            </a:r>
            <a:r>
              <a:rPr lang="en-US" altLang="en-US" sz="1400" b="1" dirty="0">
                <a:solidFill>
                  <a:srgbClr val="376092"/>
                </a:solidFill>
                <a:latin typeface="+mj-lt"/>
                <a:cs typeface="Arial" charset="0"/>
              </a:rPr>
              <a:t>(TTGI)</a:t>
            </a:r>
            <a:r>
              <a:rPr lang="en-US" altLang="en-US" sz="1200" b="1" dirty="0">
                <a:solidFill>
                  <a:srgbClr val="376092"/>
                </a:solidFill>
                <a:latin typeface="+mj-lt"/>
                <a:cs typeface="Arial" charset="0"/>
              </a:rPr>
              <a:t> </a:t>
            </a:r>
            <a:r>
              <a:rPr lang="ru-RU" altLang="en-US" sz="1200" b="1" dirty="0">
                <a:solidFill>
                  <a:srgbClr val="376092"/>
                </a:solidFill>
                <a:latin typeface="+mj-lt"/>
                <a:cs typeface="Arial" charset="0"/>
              </a:rPr>
              <a:t>фирмы </a:t>
            </a:r>
            <a:r>
              <a:rPr lang="en-US" altLang="en-US" sz="1200" b="1" dirty="0" err="1">
                <a:solidFill>
                  <a:srgbClr val="376092"/>
                </a:solidFill>
                <a:latin typeface="+mj-lt"/>
                <a:cs typeface="Arial" charset="0"/>
              </a:rPr>
              <a:t>Sonotron</a:t>
            </a:r>
            <a:r>
              <a:rPr lang="en-US" altLang="en-US" sz="1200" b="1" dirty="0">
                <a:solidFill>
                  <a:srgbClr val="376092"/>
                </a:solidFill>
                <a:latin typeface="+mj-lt"/>
                <a:cs typeface="Arial" charset="0"/>
              </a:rPr>
              <a:t> NDT</a:t>
            </a:r>
            <a:r>
              <a:rPr lang="ru-RU" altLang="en-US" sz="1200" b="1" dirty="0">
                <a:solidFill>
                  <a:srgbClr val="376092"/>
                </a:solidFill>
                <a:latin typeface="+mj-lt"/>
                <a:cs typeface="Arial" charset="0"/>
              </a:rPr>
              <a:t>, и</a:t>
            </a:r>
            <a:r>
              <a:rPr lang="en-US" altLang="en-US" sz="1200" b="1" dirty="0">
                <a:solidFill>
                  <a:srgbClr val="376092"/>
                </a:solidFill>
                <a:latin typeface="+mj-lt"/>
                <a:cs typeface="Arial" charset="0"/>
              </a:rPr>
              <a:t> </a:t>
            </a:r>
            <a:r>
              <a:rPr lang="ru-RU" altLang="en-US" sz="1200" b="1" dirty="0">
                <a:solidFill>
                  <a:srgbClr val="376092"/>
                </a:solidFill>
                <a:latin typeface="+mj-lt"/>
                <a:cs typeface="Arial" charset="0"/>
              </a:rPr>
              <a:t>потому позволяющие:</a:t>
            </a:r>
          </a:p>
          <a:p>
            <a:pPr marL="287337" indent="-285750">
              <a:spcBef>
                <a:spcPts val="1500"/>
              </a:spcBef>
              <a:buFont typeface="Wingdings 3"/>
              <a:buChar char="a"/>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rgbClr val="376092"/>
                </a:solidFill>
                <a:latin typeface="+mj-lt"/>
              </a:rPr>
              <a:t>Получить изображение </a:t>
            </a:r>
            <a:r>
              <a:rPr lang="ru-RU" altLang="en-US" sz="1200" b="1" i="1" u="sng" dirty="0">
                <a:solidFill>
                  <a:srgbClr val="376092"/>
                </a:solidFill>
                <a:latin typeface="+mj-lt"/>
              </a:rPr>
              <a:t>реального сечения</a:t>
            </a:r>
            <a:r>
              <a:rPr lang="ru-RU" altLang="en-US" sz="1200" b="1" i="1" dirty="0">
                <a:solidFill>
                  <a:srgbClr val="376092"/>
                </a:solidFill>
                <a:latin typeface="+mj-lt"/>
              </a:rPr>
              <a:t> </a:t>
            </a:r>
            <a:r>
              <a:rPr lang="ru-RU" altLang="en-US" sz="1200" b="1" dirty="0">
                <a:solidFill>
                  <a:srgbClr val="376092"/>
                </a:solidFill>
                <a:latin typeface="+mj-lt"/>
              </a:rPr>
              <a:t>объекта в каждой точке установки преобразователя</a:t>
            </a:r>
          </a:p>
          <a:p>
            <a:pPr marL="287337" indent="-285750">
              <a:spcBef>
                <a:spcPts val="1500"/>
              </a:spcBef>
              <a:buFont typeface="Wingdings 3"/>
              <a:buChar char="a"/>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rgbClr val="376092"/>
                </a:solidFill>
                <a:latin typeface="+mj-lt"/>
              </a:rPr>
              <a:t>Просканировать объект вдоль заданной линии (прямая, окружность и т.д.) в соответствии с его формой и получить изображение в нескольких проекциях немедленно</a:t>
            </a:r>
          </a:p>
          <a:p>
            <a:pPr marL="287337" indent="-285750">
              <a:spcBef>
                <a:spcPts val="1500"/>
              </a:spcBef>
              <a:buFont typeface="Wingdings 3"/>
              <a:buChar char="a"/>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rgbClr val="376092"/>
                </a:solidFill>
                <a:latin typeface="+mj-lt"/>
              </a:rPr>
              <a:t>Трансформировать результаты контроля всего объекта или заданного оператором фрагмента в трехмерное изображение</a:t>
            </a:r>
          </a:p>
          <a:p>
            <a:pPr marL="287337" indent="-285750">
              <a:spcBef>
                <a:spcPts val="1500"/>
              </a:spcBef>
              <a:buFont typeface="Wingdings 3"/>
              <a:buChar char="a"/>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rgbClr val="376092"/>
                </a:solidFill>
                <a:latin typeface="+mj-lt"/>
              </a:rPr>
              <a:t>Автоматически сгенерировать редактируемый список дефектов – основу для принятия решения об отбраковке или ремонте</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rgbClr val="376092"/>
                </a:solidFill>
                <a:latin typeface="+mj-lt"/>
              </a:rPr>
              <a:t>При этом сохраняются и могут быть воспроизведены и обмерены традиционными способами абсолютно все сигналы, которые были получены при контроле и из которых были сформированы изображения, а потому контроль является 100%-но объективным</a:t>
            </a:r>
          </a:p>
          <a:p>
            <a:pPr marL="287337" indent="-285750">
              <a:spcBef>
                <a:spcPts val="1500"/>
              </a:spcBef>
              <a:buFont typeface="Wingdings 3"/>
              <a:buChar char="a"/>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altLang="en-US" dirty="0">
              <a:solidFill>
                <a:srgbClr val="376092"/>
              </a:solidFill>
              <a:latin typeface="Wingdings 3" panose="05040102010807070707" pitchFamily="18" charset="2"/>
            </a:endParaRPr>
          </a:p>
        </p:txBody>
      </p:sp>
      <p:sp>
        <p:nvSpPr>
          <p:cNvPr id="8"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2" name="AutoShape 1"/>
          <p:cNvCxnSpPr>
            <a:cxnSpLocks noChangeShapeType="1"/>
          </p:cNvCxnSpPr>
          <p:nvPr/>
        </p:nvCxnSpPr>
        <p:spPr bwMode="auto">
          <a:xfrm flipH="1">
            <a:off x="3429000" y="0"/>
            <a:ext cx="3235325" cy="25923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3" name="Rectangle 5"/>
          <p:cNvSpPr>
            <a:spLocks noChangeArrowheads="1"/>
          </p:cNvSpPr>
          <p:nvPr/>
        </p:nvSpPr>
        <p:spPr bwMode="auto">
          <a:xfrm>
            <a:off x="228600" y="76200"/>
            <a:ext cx="450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51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54025" y="1143000"/>
            <a:ext cx="8232775" cy="838200"/>
          </a:xfrm>
          <a:prstGeom prst="rect">
            <a:avLst/>
          </a:prstGeom>
          <a:noFill/>
          <a:ln w="9525">
            <a:noFill/>
            <a:round/>
            <a:headEnd/>
            <a:tailEnd/>
          </a:ln>
        </p:spPr>
        <p:txBody>
          <a:bodyPr lIns="90000" tIns="46800" rIns="90000" bIns="46800"/>
          <a:lstStyle/>
          <a:p>
            <a:pPr marL="342900" indent="-341313">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cs typeface="Arial" charset="0"/>
              </a:rPr>
              <a:t>Технология </a:t>
            </a:r>
            <a:r>
              <a:rPr lang="en-US" altLang="en-US" sz="1200" b="1" dirty="0">
                <a:solidFill>
                  <a:schemeClr val="accent1">
                    <a:lumMod val="75000"/>
                  </a:schemeClr>
                </a:solidFill>
                <a:latin typeface="+mj-lt"/>
                <a:cs typeface="Arial" charset="0"/>
              </a:rPr>
              <a:t>TTGI</a:t>
            </a:r>
            <a:r>
              <a:rPr lang="ru-RU" altLang="en-US" sz="1200" b="1" dirty="0">
                <a:solidFill>
                  <a:schemeClr val="accent1">
                    <a:lumMod val="75000"/>
                  </a:schemeClr>
                </a:solidFill>
                <a:latin typeface="+mj-lt"/>
                <a:cs typeface="Arial" charset="0"/>
              </a:rPr>
              <a:t> основана на 5-ти основных принципах:</a:t>
            </a: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ru-RU" altLang="en-US" sz="1200" b="1" dirty="0">
                <a:solidFill>
                  <a:schemeClr val="accent1">
                    <a:lumMod val="75000"/>
                  </a:schemeClr>
                </a:solidFill>
                <a:latin typeface="+mj-lt"/>
              </a:rPr>
              <a:t>1. Все необходимые значимые для прозвучивания сечения объекта размеры вводятся в прибор</a:t>
            </a:r>
            <a:endParaRPr lang="ru-RU" altLang="en-US" dirty="0">
              <a:solidFill>
                <a:schemeClr val="accent1">
                  <a:lumMod val="75000"/>
                </a:schemeClr>
              </a:solidFill>
              <a:latin typeface="+mj-lt"/>
            </a:endParaRPr>
          </a:p>
          <a:p>
            <a:pPr marL="1587">
              <a:spcBef>
                <a:spcPts val="1500"/>
              </a:spcBef>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a:p>
            <a:pPr marL="230187" indent="-228600">
              <a:spcBef>
                <a:spcPts val="1500"/>
              </a:spcBef>
              <a:buFontTx/>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ru-RU" altLang="en-US" sz="1200" b="1" dirty="0">
              <a:solidFill>
                <a:schemeClr val="accent1">
                  <a:lumMod val="75000"/>
                </a:schemeClr>
              </a:solidFill>
              <a:latin typeface="+mj-lt"/>
            </a:endParaRPr>
          </a:p>
        </p:txBody>
      </p:sp>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2651125"/>
            <a:ext cx="48783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2124974" y="76200"/>
            <a:ext cx="6737350" cy="990600"/>
          </a:xfrm>
          <a:prstGeom prst="rect">
            <a:avLst/>
          </a:prstGeom>
          <a:noFill/>
          <a:ln w="9525">
            <a:noFill/>
            <a:round/>
            <a:headEnd/>
            <a:tailEnd/>
          </a:ln>
        </p:spPr>
        <p:txBody>
          <a:bodyPr lIns="90000" tIns="46800" rIns="90000" bIns="46800"/>
          <a:lstStyle/>
          <a:p>
            <a:r>
              <a:rPr lang="ru-RU" sz="1600" b="1" i="1" dirty="0" smtClean="0">
                <a:solidFill>
                  <a:srgbClr val="376092"/>
                </a:solidFill>
              </a:rPr>
              <a:t>УЗ </a:t>
            </a:r>
            <a:r>
              <a:rPr lang="ru-RU" sz="1600" b="1" i="1" dirty="0">
                <a:solidFill>
                  <a:srgbClr val="376092"/>
                </a:solidFill>
              </a:rPr>
              <a:t>контроль сварных соединений усложненной и </a:t>
            </a:r>
            <a:r>
              <a:rPr lang="ru-RU" sz="1600" b="1" i="1" dirty="0" smtClean="0">
                <a:solidFill>
                  <a:srgbClr val="376092"/>
                </a:solidFill>
              </a:rPr>
              <a:t>сложной </a:t>
            </a:r>
            <a:r>
              <a:rPr lang="ru-RU" sz="1600" b="1" i="1" dirty="0">
                <a:solidFill>
                  <a:srgbClr val="376092"/>
                </a:solidFill>
              </a:rPr>
              <a:t>конфигурации с применением технологии </a:t>
            </a:r>
            <a:r>
              <a:rPr lang="ru-RU" sz="1600" b="1" i="1" dirty="0" smtClean="0">
                <a:solidFill>
                  <a:srgbClr val="376092"/>
                </a:solidFill>
              </a:rPr>
              <a:t>ФР: </a:t>
            </a:r>
            <a:r>
              <a:rPr lang="ru-RU" sz="1600" b="1" i="1" dirty="0">
                <a:solidFill>
                  <a:srgbClr val="376092"/>
                </a:solidFill>
              </a:rPr>
              <a:t>обнаружение, визуализация, оценка и измерение дефектов</a:t>
            </a:r>
            <a:endParaRPr lang="en-US" sz="1600" dirty="0">
              <a:solidFill>
                <a:srgbClr val="37609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2280</TotalTime>
  <Words>3278</Words>
  <Application>Microsoft Office PowerPoint</Application>
  <PresentationFormat>On-screen Show (4:3)</PresentationFormat>
  <Paragraphs>254</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Sonotron NDT</dc:creator>
  <cp:lastModifiedBy>win7</cp:lastModifiedBy>
  <cp:revision>275</cp:revision>
  <dcterms:created xsi:type="dcterms:W3CDTF">2014-01-02T08:40:46Z</dcterms:created>
  <dcterms:modified xsi:type="dcterms:W3CDTF">2015-10-08T12:30:35Z</dcterms:modified>
</cp:coreProperties>
</file>